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gif" ContentType="image/gi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media1.gif" ContentType="video/unknown"/>
  <Override PartName="/ppt/media/media2.gif" ContentType="video/unknown"/>
  <Override PartName="/ppt/notesSlides/notesSlide2.xml" ContentType="application/vnd.openxmlformats-officedocument.presentationml.notesSlide+xml"/>
  <Override PartName="/ppt/media/media3.gif" ContentType="video/unknown"/>
  <Override PartName="/ppt/media/media4.gif" ContentType="video/unknown"/>
  <Override PartName="/ppt/media/media5.gif" ContentType="video/unknown"/>
  <Override PartName="/ppt/media/media6.gif" ContentType="video/unknown"/>
  <Override PartName="/ppt/media/media7.gif" ContentType="video/unknown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02" r:id="rId1"/>
  </p:sldMasterIdLst>
  <p:notesMasterIdLst>
    <p:notesMasterId r:id="rId54"/>
  </p:notesMasterIdLst>
  <p:sldIdLst>
    <p:sldId id="349" r:id="rId2"/>
    <p:sldId id="328" r:id="rId3"/>
    <p:sldId id="363" r:id="rId4"/>
    <p:sldId id="364" r:id="rId5"/>
    <p:sldId id="365" r:id="rId6"/>
    <p:sldId id="350" r:id="rId7"/>
    <p:sldId id="351" r:id="rId8"/>
    <p:sldId id="352" r:id="rId9"/>
    <p:sldId id="359" r:id="rId10"/>
    <p:sldId id="334" r:id="rId11"/>
    <p:sldId id="333" r:id="rId12"/>
    <p:sldId id="332" r:id="rId13"/>
    <p:sldId id="331" r:id="rId14"/>
    <p:sldId id="304" r:id="rId15"/>
    <p:sldId id="306" r:id="rId16"/>
    <p:sldId id="305" r:id="rId17"/>
    <p:sldId id="360" r:id="rId18"/>
    <p:sldId id="303" r:id="rId19"/>
    <p:sldId id="361" r:id="rId20"/>
    <p:sldId id="315" r:id="rId21"/>
    <p:sldId id="300" r:id="rId22"/>
    <p:sldId id="362" r:id="rId23"/>
    <p:sldId id="295" r:id="rId24"/>
    <p:sldId id="296" r:id="rId25"/>
    <p:sldId id="293" r:id="rId26"/>
    <p:sldId id="292" r:id="rId27"/>
    <p:sldId id="294" r:id="rId28"/>
    <p:sldId id="339" r:id="rId29"/>
    <p:sldId id="340" r:id="rId30"/>
    <p:sldId id="291" r:id="rId31"/>
    <p:sldId id="298" r:id="rId32"/>
    <p:sldId id="299" r:id="rId33"/>
    <p:sldId id="348" r:id="rId34"/>
    <p:sldId id="297" r:id="rId35"/>
    <p:sldId id="357" r:id="rId36"/>
    <p:sldId id="317" r:id="rId37"/>
    <p:sldId id="337" r:id="rId38"/>
    <p:sldId id="353" r:id="rId39"/>
    <p:sldId id="343" r:id="rId40"/>
    <p:sldId id="344" r:id="rId41"/>
    <p:sldId id="345" r:id="rId42"/>
    <p:sldId id="354" r:id="rId43"/>
    <p:sldId id="355" r:id="rId44"/>
    <p:sldId id="310" r:id="rId45"/>
    <p:sldId id="346" r:id="rId46"/>
    <p:sldId id="358" r:id="rId47"/>
    <p:sldId id="311" r:id="rId48"/>
    <p:sldId id="314" r:id="rId49"/>
    <p:sldId id="347" r:id="rId50"/>
    <p:sldId id="265" r:id="rId51"/>
    <p:sldId id="330" r:id="rId52"/>
    <p:sldId id="266" r:id="rId5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529" autoAdjust="0"/>
    <p:restoredTop sz="86372" autoAdjust="0"/>
  </p:normalViewPr>
  <p:slideViewPr>
    <p:cSldViewPr>
      <p:cViewPr>
        <p:scale>
          <a:sx n="82" d="100"/>
          <a:sy n="82" d="100"/>
        </p:scale>
        <p:origin x="1336" y="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9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281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notesMaster" Target="notesMasters/notesMaster1.xml"/><Relationship Id="rId55" Type="http://schemas.openxmlformats.org/officeDocument/2006/relationships/presProps" Target="presProps.xml"/><Relationship Id="rId56" Type="http://schemas.openxmlformats.org/officeDocument/2006/relationships/viewProps" Target="viewProps.xml"/><Relationship Id="rId57" Type="http://schemas.openxmlformats.org/officeDocument/2006/relationships/theme" Target="theme/theme1.xml"/><Relationship Id="rId58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1C5B24B0-7C04-0141-906A-035F87B18A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9063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5B24B0-7C04-0141-906A-035F87B18A9B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3242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3891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fld id="{3F21AFA2-C704-D744-BF62-3741F99AC485}" type="slidenum">
              <a:rPr lang="en-US" sz="1200"/>
              <a:pPr eaLnBrk="1" hangingPunct="1"/>
              <a:t>24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TW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5DEC6B-DF31-894A-AA41-DB7CEC3EA2D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altLang="zh-TW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FE62A0-DBBF-A143-9A59-AA817235383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altLang="zh-TW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E371E1-054C-4A43-AA62-157BF501D58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FBF09F-9779-A44C-90CE-57841D89CD5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altLang="zh-TW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523875-288D-DA46-9753-02E1A406C43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2DA5C6-FDA7-7D41-B340-BAC2701B239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altLang="zh-TW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94E716-A9CF-DB44-ABD0-3074423CCA9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8C481F-C8E5-654F-B54D-6CF26932AA4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6DDE80-FFEC-AD4B-9314-46A703B43C2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altLang="zh-TW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E143C9-FB66-7F45-AF60-3F013084D75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TW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9AF5E3-7B51-614A-A0AA-D27509D9D73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altLang="zh-TW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altLang="zh-TW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2C39448C-86F1-5F4D-B392-146D3B1858C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g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1" Type="http://schemas.microsoft.com/office/2007/relationships/media" Target="../media/media1.gif"/><Relationship Id="rId2" Type="http://schemas.openxmlformats.org/officeDocument/2006/relationships/video" Target="../media/media1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.xml"/><Relationship Id="rId5" Type="http://schemas.openxmlformats.org/officeDocument/2006/relationships/image" Target="../media/image12.png"/><Relationship Id="rId1" Type="http://schemas.microsoft.com/office/2007/relationships/media" Target="../media/media2.gif"/><Relationship Id="rId2" Type="http://schemas.openxmlformats.org/officeDocument/2006/relationships/video" Target="../media/media2.gi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1" Type="http://schemas.microsoft.com/office/2007/relationships/media" Target="../media/media3.gif"/><Relationship Id="rId2" Type="http://schemas.openxmlformats.org/officeDocument/2006/relationships/video" Target="../media/media3.gi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gi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1" Type="http://schemas.microsoft.com/office/2007/relationships/media" Target="../media/media3.gif"/><Relationship Id="rId2" Type="http://schemas.openxmlformats.org/officeDocument/2006/relationships/video" Target="../media/media3.gi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1" Type="http://schemas.microsoft.com/office/2007/relationships/media" Target="../media/media4.gif"/><Relationship Id="rId2" Type="http://schemas.openxmlformats.org/officeDocument/2006/relationships/video" Target="../media/media4.gi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g"/><Relationship Id="rId3" Type="http://schemas.openxmlformats.org/officeDocument/2006/relationships/image" Target="../media/image27.jp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9.png"/><Relationship Id="rId1" Type="http://schemas.microsoft.com/office/2007/relationships/media" Target="../media/media5.gif"/><Relationship Id="rId2" Type="http://schemas.openxmlformats.org/officeDocument/2006/relationships/video" Target="../media/media5.gi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4.png"/><Relationship Id="rId1" Type="http://schemas.microsoft.com/office/2007/relationships/media" Target="../media/media6.gif"/><Relationship Id="rId2" Type="http://schemas.openxmlformats.org/officeDocument/2006/relationships/video" Target="../media/media6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6.png"/><Relationship Id="rId1" Type="http://schemas.microsoft.com/office/2007/relationships/media" Target="../media/media7.gif"/><Relationship Id="rId2" Type="http://schemas.openxmlformats.org/officeDocument/2006/relationships/video" Target="../media/media7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276600"/>
            <a:ext cx="6512511" cy="1143000"/>
          </a:xfrm>
        </p:spPr>
        <p:txBody>
          <a:bodyPr/>
          <a:lstStyle/>
          <a:p>
            <a:pPr algn="ctr"/>
            <a:r>
              <a:rPr lang="en-US" dirty="0" smtClean="0"/>
              <a:t>Lesson 1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733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304800"/>
            <a:ext cx="9448800" cy="1143000"/>
          </a:xfrm>
        </p:spPr>
        <p:txBody>
          <a:bodyPr/>
          <a:lstStyle/>
          <a:p>
            <a:pPr algn="l"/>
            <a:r>
              <a:rPr lang="en-US" altLang="zh-TW" sz="3600" dirty="0" smtClean="0">
                <a:effectLst/>
                <a:latin typeface="DFPBiaoKaiW5-ZhuIn"/>
                <a:ea typeface="DFPBiaoKaiW5-ZhuIn"/>
                <a:cs typeface="DFPBiaoKaiW5-ZhuIn"/>
              </a:rPr>
              <a:t/>
            </a:r>
            <a:br>
              <a:rPr lang="en-US" altLang="zh-TW" sz="3600" dirty="0" smtClean="0">
                <a:effectLst/>
                <a:latin typeface="DFPBiaoKaiW5-ZhuIn"/>
                <a:ea typeface="DFPBiaoKaiW5-ZhuIn"/>
                <a:cs typeface="DFPBiaoKaiW5-ZhuIn"/>
              </a:rPr>
            </a:br>
            <a:r>
              <a:rPr lang="zh-TW" altLang="en-US" sz="3600" dirty="0" smtClean="0">
                <a:effectLst/>
                <a:latin typeface="DFPBiaoKaiW5-ZhuIn"/>
                <a:ea typeface="DFPBiaoKaiW5-ZhuIn"/>
                <a:cs typeface="DFPBiaoKaiW5-ZhuIn"/>
              </a:rPr>
              <a:t>一個物品擋住光會形成什麼</a:t>
            </a:r>
            <a:r>
              <a:rPr lang="x-none" sz="3600" dirty="0" smtClean="0">
                <a:effectLst/>
                <a:latin typeface="DFPBiaoKaiW5-ZhuIn"/>
                <a:ea typeface="DFPBiaoKaiW5-ZhuIn"/>
                <a:cs typeface="DFPBiaoKaiW5-ZhuIn"/>
              </a:rPr>
              <a:t>？</a:t>
            </a:r>
            <a:r>
              <a:rPr lang="en-US" sz="3600" dirty="0">
                <a:effectLst/>
                <a:latin typeface="DFPBiaoKaiW5-ZhuIn"/>
                <a:ea typeface="DFPBiaoKaiW5-ZhuIn"/>
                <a:cs typeface="DFPBiaoKaiW5-ZhuIn"/>
              </a:rPr>
              <a:t/>
            </a:r>
            <a:br>
              <a:rPr lang="en-US" sz="3600" dirty="0">
                <a:effectLst/>
                <a:latin typeface="DFPBiaoKaiW5-ZhuIn"/>
                <a:ea typeface="DFPBiaoKaiW5-ZhuIn"/>
                <a:cs typeface="DFPBiaoKaiW5-ZhuIn"/>
              </a:rPr>
            </a:br>
            <a:r>
              <a:rPr lang="en-US" sz="3600" dirty="0">
                <a:effectLst/>
                <a:latin typeface="DFPBiaoKaiW5-ZhuIn"/>
                <a:ea typeface="DFPBiaoKaiW5-ZhuIn"/>
                <a:cs typeface="DFPBiaoKaiW5-ZhuIn"/>
              </a:rPr>
              <a:t/>
            </a:r>
            <a:br>
              <a:rPr lang="en-US" sz="3600" dirty="0">
                <a:effectLst/>
                <a:latin typeface="DFPBiaoKaiW5-ZhuIn"/>
                <a:ea typeface="DFPBiaoKaiW5-ZhuIn"/>
                <a:cs typeface="DFPBiaoKaiW5-ZhuIn"/>
              </a:rPr>
            </a:br>
            <a:endParaRPr lang="en-US" sz="36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2514600"/>
            <a:ext cx="8686800" cy="3734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>
                <a:latin typeface="DFPBiaoKaiW5-ZhuIn"/>
                <a:ea typeface="DFPBiaoKaiW5-ZhuIn"/>
                <a:cs typeface="DFPBiaoKaiW5-ZhuIn"/>
              </a:rPr>
              <a:t>a</a:t>
            </a:r>
            <a:r>
              <a:rPr lang="en-US" sz="4000" dirty="0" smtClean="0">
                <a:latin typeface="DFPBiaoKaiW5-ZhuIn"/>
                <a:ea typeface="DFPBiaoKaiW5-ZhuIn"/>
                <a:cs typeface="DFPBiaoKaiW5-ZhuIn"/>
              </a:rPr>
              <a:t>. </a:t>
            </a:r>
            <a:r>
              <a:rPr lang="zh-TW" altLang="en-US" sz="4000" dirty="0" smtClean="0">
                <a:latin typeface="DFPBiaoKaiW5-ZhuIn"/>
                <a:ea typeface="DFPBiaoKaiW5-ZhuIn"/>
                <a:cs typeface="DFPBiaoKaiW5-ZhuIn"/>
              </a:rPr>
              <a:t>季節</a:t>
            </a:r>
            <a:r>
              <a:rPr lang="en-US" sz="4000" dirty="0" smtClean="0">
                <a:latin typeface="DFPBiaoKaiW5-ZhuIn"/>
                <a:ea typeface="DFPBiaoKaiW5-ZhuIn"/>
                <a:cs typeface="DFPBiaoKaiW5-ZhuIn"/>
              </a:rPr>
              <a:t>                               </a:t>
            </a:r>
            <a:endParaRPr lang="en-US" sz="4000" dirty="0">
              <a:latin typeface="DFPBiaoKaiW5-ZhuIn"/>
              <a:ea typeface="DFPBiaoKaiW5-ZhuIn"/>
              <a:cs typeface="DFPBiaoKaiW5-ZhuIn"/>
            </a:endParaRPr>
          </a:p>
          <a:p>
            <a:pPr>
              <a:lnSpc>
                <a:spcPct val="150000"/>
              </a:lnSpc>
            </a:pPr>
            <a:r>
              <a:rPr lang="en-US" sz="4000" dirty="0">
                <a:latin typeface="DFPBiaoKaiW5-ZhuIn"/>
                <a:ea typeface="DFPBiaoKaiW5-ZhuIn"/>
                <a:cs typeface="DFPBiaoKaiW5-ZhuIn"/>
              </a:rPr>
              <a:t>b. </a:t>
            </a:r>
            <a:r>
              <a:rPr lang="zh-TW" altLang="en-US" sz="4000" dirty="0" smtClean="0">
                <a:latin typeface="DFPBiaoKaiW5-ZhuIn"/>
                <a:ea typeface="DFPBiaoKaiW5-ZhuIn"/>
                <a:cs typeface="DFPBiaoKaiW5-ZhuIn"/>
              </a:rPr>
              <a:t>影</a:t>
            </a:r>
            <a:r>
              <a:rPr lang="zh-TW" altLang="en-US" sz="4000" dirty="0" smtClean="0">
                <a:latin typeface="DFPBiaoKaiW5-PoIn1"/>
                <a:ea typeface="DFPBiaoKaiW5-PoIn1"/>
                <a:cs typeface="DFPBiaoKaiW5-PoIn1"/>
              </a:rPr>
              <a:t>子</a:t>
            </a:r>
            <a:r>
              <a:rPr lang="en-US" sz="4000" dirty="0" smtClean="0">
                <a:latin typeface="DFPBiaoKaiW5-ZhuIn"/>
                <a:ea typeface="DFPBiaoKaiW5-ZhuIn"/>
                <a:cs typeface="DFPBiaoKaiW5-ZhuIn"/>
              </a:rPr>
              <a:t> </a:t>
            </a:r>
            <a:endParaRPr lang="en-US" sz="4000" dirty="0">
              <a:latin typeface="DFPBiaoKaiW5-ZhuIn"/>
              <a:ea typeface="DFPBiaoKaiW5-ZhuIn"/>
              <a:cs typeface="DFPBiaoKaiW5-ZhuIn"/>
            </a:endParaRPr>
          </a:p>
          <a:p>
            <a:pPr>
              <a:lnSpc>
                <a:spcPct val="150000"/>
              </a:lnSpc>
            </a:pPr>
            <a:r>
              <a:rPr lang="en-US" sz="4000" dirty="0" smtClean="0">
                <a:latin typeface="DFPBiaoKaiW5-ZhuIn"/>
                <a:ea typeface="DFPBiaoKaiW5-ZhuIn"/>
                <a:cs typeface="DFPBiaoKaiW5-ZhuIn"/>
              </a:rPr>
              <a:t>c</a:t>
            </a:r>
            <a:r>
              <a:rPr lang="en-US" sz="4000" dirty="0">
                <a:latin typeface="DFPBiaoKaiW5-ZhuIn"/>
                <a:ea typeface="DFPBiaoKaiW5-ZhuIn"/>
                <a:cs typeface="DFPBiaoKaiW5-ZhuIn"/>
              </a:rPr>
              <a:t>. </a:t>
            </a:r>
            <a:r>
              <a:rPr lang="zh-TW" altLang="en-US" sz="4000" dirty="0" smtClean="0">
                <a:latin typeface="DFPBiaoKaiW5-ZhuIn"/>
                <a:ea typeface="DFPBiaoKaiW5-ZhuIn"/>
                <a:cs typeface="DFPBiaoKaiW5-ZhuIn"/>
              </a:rPr>
              <a:t>日蝕</a:t>
            </a:r>
            <a:endParaRPr lang="en-US" sz="4000" dirty="0">
              <a:latin typeface="DFPBiaoKaiW5-ZhuIn"/>
              <a:ea typeface="DFPBiaoKaiW5-ZhuIn"/>
              <a:cs typeface="DFPBiaoKaiW5-ZhuIn"/>
            </a:endParaRPr>
          </a:p>
          <a:p>
            <a:pPr>
              <a:lnSpc>
                <a:spcPct val="150000"/>
              </a:lnSpc>
            </a:pPr>
            <a:endParaRPr lang="en-US" sz="40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66800" y="5638800"/>
            <a:ext cx="2093742" cy="1887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 smtClean="0">
                <a:latin typeface="DFPBiaoKaiW5-ZhuIn"/>
                <a:ea typeface="DFPBiaoKaiW5-ZhuIn"/>
                <a:cs typeface="DFPBiaoKaiW5-ZhuIn"/>
              </a:rPr>
              <a:t>b.</a:t>
            </a:r>
            <a:r>
              <a:rPr lang="zh-TW" altLang="en-US" sz="4000" dirty="0" smtClean="0">
                <a:latin typeface="DFPBiaoKaiW5-ZhuIn"/>
                <a:ea typeface="DFPBiaoKaiW5-ZhuIn"/>
                <a:cs typeface="DFPBiaoKaiW5-ZhuIn"/>
              </a:rPr>
              <a:t>影</a:t>
            </a:r>
            <a:r>
              <a:rPr lang="zh-TW" altLang="en-US" sz="4000" dirty="0" smtClean="0">
                <a:latin typeface="DFPBiaoKaiW5-PoIn1"/>
                <a:ea typeface="DFPBiaoKaiW5-PoIn1"/>
                <a:cs typeface="DFPBiaoKaiW5-PoIn1"/>
              </a:rPr>
              <a:t>子</a:t>
            </a:r>
            <a:endParaRPr lang="en-US" sz="4000" dirty="0">
              <a:latin typeface="DFPBiaoKaiW5-PoIn1"/>
              <a:ea typeface="DFPBiaoKaiW5-PoIn1"/>
              <a:cs typeface="DFPBiaoKaiW5-PoIn1"/>
            </a:endParaRPr>
          </a:p>
          <a:p>
            <a:pPr>
              <a:lnSpc>
                <a:spcPct val="150000"/>
              </a:lnSpc>
            </a:pPr>
            <a:r>
              <a:rPr lang="en-US" sz="4000" dirty="0" smtClean="0">
                <a:latin typeface="DFPBiaoKaiW5-ZhuIn"/>
                <a:ea typeface="DFPBiaoKaiW5-ZhuIn"/>
                <a:cs typeface="DFPBiaoKaiW5-ZhuIn"/>
              </a:rPr>
              <a:t>                              </a:t>
            </a:r>
            <a:endParaRPr lang="en-US" sz="40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2362200"/>
            <a:ext cx="50800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552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839200" cy="1143000"/>
          </a:xfrm>
        </p:spPr>
        <p:txBody>
          <a:bodyPr/>
          <a:lstStyle/>
          <a:p>
            <a:pPr algn="l"/>
            <a:r>
              <a:rPr lang="x-none" sz="3600" dirty="0">
                <a:effectLst/>
                <a:latin typeface="DFPBiaoKaiW5-ZhuIn"/>
                <a:ea typeface="DFPBiaoKaiW5-ZhuIn"/>
                <a:cs typeface="DFPBiaoKaiW5-ZhuIn"/>
              </a:rPr>
              <a:t>影</a:t>
            </a:r>
            <a:r>
              <a:rPr lang="x-none" sz="3600" dirty="0">
                <a:effectLst/>
                <a:latin typeface="DFPBiaoKaiW5-PoIn1"/>
                <a:ea typeface="DFPBiaoKaiW5-PoIn1"/>
                <a:cs typeface="DFPBiaoKaiW5-PoIn1"/>
              </a:rPr>
              <a:t>子</a:t>
            </a:r>
            <a:r>
              <a:rPr lang="x-none" sz="3600" dirty="0">
                <a:effectLst/>
                <a:latin typeface="DFPBiaoKaiW5-ZhuIn"/>
                <a:ea typeface="DFPBiaoKaiW5-ZhuIn"/>
                <a:cs typeface="DFPBiaoKaiW5-ZhuIn"/>
              </a:rPr>
              <a:t>永遠指著哪一個方向？</a:t>
            </a:r>
            <a:r>
              <a:rPr lang="en-US" sz="3600" dirty="0">
                <a:effectLst/>
                <a:latin typeface="DFPBiaoKaiW5-ZhuIn"/>
                <a:ea typeface="DFPBiaoKaiW5-ZhuIn"/>
                <a:cs typeface="DFPBiaoKaiW5-ZhuIn"/>
              </a:rPr>
              <a:t/>
            </a:r>
            <a:br>
              <a:rPr lang="en-US" sz="3600" dirty="0">
                <a:effectLst/>
                <a:latin typeface="DFPBiaoKaiW5-ZhuIn"/>
                <a:ea typeface="DFPBiaoKaiW5-ZhuIn"/>
                <a:cs typeface="DFPBiaoKaiW5-ZhuIn"/>
              </a:rPr>
            </a:br>
            <a:r>
              <a:rPr lang="en-US" sz="3600" dirty="0">
                <a:effectLst/>
                <a:latin typeface="DFPBiaoKaiW5-ZhuIn"/>
                <a:ea typeface="DFPBiaoKaiW5-ZhuIn"/>
                <a:cs typeface="DFPBiaoKaiW5-ZhuIn"/>
              </a:rPr>
              <a:t/>
            </a:r>
            <a:br>
              <a:rPr lang="en-US" sz="3600" dirty="0">
                <a:effectLst/>
                <a:latin typeface="DFPBiaoKaiW5-ZhuIn"/>
                <a:ea typeface="DFPBiaoKaiW5-ZhuIn"/>
                <a:cs typeface="DFPBiaoKaiW5-ZhuIn"/>
              </a:rPr>
            </a:br>
            <a:endParaRPr lang="en-US" sz="36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7900" y="1371600"/>
            <a:ext cx="8686800" cy="4657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>
                <a:latin typeface="DFPBiaoKaiW5-ZhuIn"/>
                <a:ea typeface="DFPBiaoKaiW5-ZhuIn"/>
                <a:cs typeface="DFPBiaoKaiW5-ZhuIn"/>
              </a:rPr>
              <a:t>a</a:t>
            </a:r>
            <a:r>
              <a:rPr lang="en-US" sz="4000" dirty="0" smtClean="0">
                <a:latin typeface="DFPBiaoKaiW5-ZhuIn"/>
                <a:ea typeface="DFPBiaoKaiW5-ZhuIn"/>
                <a:cs typeface="DFPBiaoKaiW5-ZhuIn"/>
              </a:rPr>
              <a:t>. </a:t>
            </a:r>
            <a:r>
              <a:rPr lang="x-none" sz="4000" dirty="0">
                <a:latin typeface="DFPBiaoKaiW5-ZhuIn"/>
                <a:ea typeface="DFPBiaoKaiW5-ZhuIn"/>
                <a:cs typeface="DFPBiaoKaiW5-ZhuIn"/>
              </a:rPr>
              <a:t>面向太陽</a:t>
            </a:r>
            <a:r>
              <a:rPr lang="en-US" sz="4000" dirty="0">
                <a:latin typeface="DFPBiaoKaiW5-ZhuIn"/>
                <a:ea typeface="DFPBiaoKaiW5-ZhuIn"/>
                <a:cs typeface="DFPBiaoKaiW5-ZhuIn"/>
              </a:rPr>
              <a:t> </a:t>
            </a:r>
            <a:r>
              <a:rPr lang="en-US" sz="4000" dirty="0" smtClean="0">
                <a:latin typeface="DFPBiaoKaiW5-ZhuIn"/>
                <a:ea typeface="DFPBiaoKaiW5-ZhuIn"/>
                <a:cs typeface="DFPBiaoKaiW5-ZhuIn"/>
              </a:rPr>
              <a:t>                              </a:t>
            </a:r>
            <a:endParaRPr lang="en-US" sz="4000" dirty="0">
              <a:latin typeface="DFPBiaoKaiW5-ZhuIn"/>
              <a:ea typeface="DFPBiaoKaiW5-ZhuIn"/>
              <a:cs typeface="DFPBiaoKaiW5-ZhuIn"/>
            </a:endParaRPr>
          </a:p>
          <a:p>
            <a:pPr>
              <a:lnSpc>
                <a:spcPct val="150000"/>
              </a:lnSpc>
            </a:pPr>
            <a:r>
              <a:rPr lang="en-US" sz="4000" dirty="0">
                <a:latin typeface="DFPBiaoKaiW5-ZhuIn"/>
                <a:ea typeface="DFPBiaoKaiW5-ZhuIn"/>
                <a:cs typeface="DFPBiaoKaiW5-ZhuIn"/>
              </a:rPr>
              <a:t>b. </a:t>
            </a:r>
            <a:r>
              <a:rPr lang="x-none" sz="4000" dirty="0">
                <a:latin typeface="DFPBiaoKaiW5-ZhuIn"/>
                <a:ea typeface="DFPBiaoKaiW5-ZhuIn"/>
                <a:cs typeface="DFPBiaoKaiW5-ZhuIn"/>
              </a:rPr>
              <a:t>遠離太陽或與太陽反方向</a:t>
            </a:r>
            <a:r>
              <a:rPr lang="en-US" sz="4000" dirty="0">
                <a:latin typeface="DFPBiaoKaiW5-ZhuIn"/>
                <a:ea typeface="DFPBiaoKaiW5-ZhuIn"/>
                <a:cs typeface="DFPBiaoKaiW5-ZhuIn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4000" dirty="0" smtClean="0">
                <a:latin typeface="DFPBiaoKaiW5-ZhuIn"/>
                <a:ea typeface="DFPBiaoKaiW5-ZhuIn"/>
                <a:cs typeface="DFPBiaoKaiW5-ZhuIn"/>
              </a:rPr>
              <a:t>c</a:t>
            </a:r>
            <a:r>
              <a:rPr lang="en-US" sz="4000" dirty="0">
                <a:latin typeface="DFPBiaoKaiW5-ZhuIn"/>
                <a:ea typeface="DFPBiaoKaiW5-ZhuIn"/>
                <a:cs typeface="DFPBiaoKaiW5-ZhuIn"/>
              </a:rPr>
              <a:t>. </a:t>
            </a:r>
            <a:r>
              <a:rPr lang="x-none" sz="4000" dirty="0">
                <a:latin typeface="DFPBiaoKaiW5-ZhuIn"/>
                <a:ea typeface="DFPBiaoKaiW5-ZhuIn"/>
                <a:cs typeface="DFPBiaoKaiW5-ZhuIn"/>
              </a:rPr>
              <a:t>在太陽的左邊</a:t>
            </a:r>
            <a:endParaRPr lang="en-US" sz="4000" dirty="0">
              <a:latin typeface="DFPBiaoKaiW5-ZhuIn"/>
              <a:ea typeface="DFPBiaoKaiW5-ZhuIn"/>
              <a:cs typeface="DFPBiaoKaiW5-ZhuIn"/>
            </a:endParaRPr>
          </a:p>
          <a:p>
            <a:pPr>
              <a:lnSpc>
                <a:spcPct val="150000"/>
              </a:lnSpc>
            </a:pPr>
            <a:endParaRPr lang="en-US" sz="40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0" y="5334000"/>
            <a:ext cx="9189535" cy="1887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 smtClean="0">
                <a:latin typeface="DFPBiaoKaiW5-ZhuIn"/>
                <a:ea typeface="DFPBiaoKaiW5-ZhuIn"/>
                <a:cs typeface="DFPBiaoKaiW5-ZhuIn"/>
              </a:rPr>
              <a:t>b.</a:t>
            </a:r>
            <a:r>
              <a:rPr lang="x-none" sz="4000" dirty="0">
                <a:latin typeface="DFPBiaoKaiW5-ZhuIn"/>
                <a:ea typeface="DFPBiaoKaiW5-ZhuIn"/>
                <a:cs typeface="DFPBiaoKaiW5-ZhuIn"/>
              </a:rPr>
              <a:t> 遠離太陽或與太陽反方向</a:t>
            </a:r>
            <a:r>
              <a:rPr lang="en-US" sz="4000" dirty="0">
                <a:latin typeface="DFPBiaoKaiW5-ZhuIn"/>
                <a:ea typeface="DFPBiaoKaiW5-ZhuIn"/>
                <a:cs typeface="DFPBiaoKaiW5-ZhuIn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4000" dirty="0" smtClean="0">
                <a:latin typeface="DFPBiaoKaiW5-ZhuIn"/>
                <a:ea typeface="DFPBiaoKaiW5-ZhuIn"/>
                <a:cs typeface="DFPBiaoKaiW5-ZhuIn"/>
              </a:rPr>
              <a:t>                              </a:t>
            </a:r>
            <a:endParaRPr lang="en-US" sz="4000" dirty="0"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1076394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839200" cy="1143000"/>
          </a:xfrm>
        </p:spPr>
        <p:txBody>
          <a:bodyPr/>
          <a:lstStyle/>
          <a:p>
            <a:pPr algn="l"/>
            <a:r>
              <a:rPr lang="zh-TW" altLang="en-US" sz="3600" dirty="0" smtClean="0">
                <a:effectLst/>
                <a:latin typeface="DFPBiaoKaiW5-ZhuIn"/>
                <a:ea typeface="DFPBiaoKaiW5-ZhuIn"/>
                <a:cs typeface="DFPBiaoKaiW5-ZhuIn"/>
              </a:rPr>
              <a:t>以下哪一個不會</a:t>
            </a:r>
            <a:r>
              <a:rPr lang="x-none" sz="3600" dirty="0" smtClean="0">
                <a:effectLst/>
                <a:latin typeface="DFPBiaoKaiW5-ZhuIn"/>
                <a:ea typeface="DFPBiaoKaiW5-ZhuIn"/>
                <a:cs typeface="DFPBiaoKaiW5-ZhuIn"/>
              </a:rPr>
              <a:t>影響</a:t>
            </a:r>
            <a:r>
              <a:rPr lang="x-none" sz="3600" dirty="0" smtClean="0">
                <a:effectLst/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x-none" sz="3600" dirty="0" smtClean="0">
                <a:effectLst/>
                <a:latin typeface="DFPBiaoKaiW5-ZhuIn"/>
                <a:ea typeface="DFPBiaoKaiW5-ZhuIn"/>
                <a:cs typeface="DFPBiaoKaiW5-ZhuIn"/>
              </a:rPr>
              <a:t>根柱</a:t>
            </a:r>
            <a:r>
              <a:rPr lang="x-none" sz="3600" dirty="0" smtClean="0">
                <a:effectLst/>
                <a:latin typeface="DFPBiaoKaiW5-PoIn1"/>
                <a:ea typeface="DFPBiaoKaiW5-PoIn1"/>
                <a:cs typeface="DFPBiaoKaiW5-PoIn1"/>
              </a:rPr>
              <a:t>子</a:t>
            </a:r>
            <a:r>
              <a:rPr lang="x-none" sz="3600" dirty="0" smtClean="0">
                <a:effectLst/>
                <a:latin typeface="DFPBiaoKaiW5-ZhuIn"/>
                <a:ea typeface="DFPBiaoKaiW5-ZhuIn"/>
                <a:cs typeface="DFPBiaoKaiW5-ZhuIn"/>
              </a:rPr>
              <a:t>的影</a:t>
            </a:r>
            <a:r>
              <a:rPr lang="x-none" sz="3600" dirty="0" smtClean="0">
                <a:effectLst/>
                <a:latin typeface="DFPBiaoKaiW5-PoIn1"/>
                <a:ea typeface="DFPBiaoKaiW5-PoIn1"/>
                <a:cs typeface="DFPBiaoKaiW5-PoIn1"/>
              </a:rPr>
              <a:t>子</a:t>
            </a:r>
            <a:r>
              <a:rPr lang="x-none" sz="3600" dirty="0">
                <a:effectLst/>
                <a:latin typeface="DFPBiaoKaiW5-ZhuIn"/>
                <a:ea typeface="DFPBiaoKaiW5-ZhuIn"/>
                <a:cs typeface="DFPBiaoKaiW5-ZhuIn"/>
              </a:rPr>
              <a:t>的長短</a:t>
            </a:r>
            <a:r>
              <a:rPr lang="x-none" sz="3600" dirty="0" smtClean="0">
                <a:effectLst/>
                <a:latin typeface="DFPBiaoKaiW5-ZhuIn"/>
                <a:ea typeface="DFPBiaoKaiW5-ZhuIn"/>
                <a:cs typeface="DFPBiaoKaiW5-ZhuIn"/>
              </a:rPr>
              <a:t>？</a:t>
            </a:r>
            <a:r>
              <a:rPr lang="en-US" sz="3600" dirty="0" smtClean="0">
                <a:effectLst/>
                <a:latin typeface="DFPBiaoKaiW5-ZhuIn"/>
                <a:ea typeface="DFPBiaoKaiW5-ZhuIn"/>
                <a:cs typeface="DFPBiaoKaiW5-ZhuIn"/>
              </a:rPr>
              <a:t> </a:t>
            </a:r>
            <a:r>
              <a:rPr lang="en-US" sz="3600" dirty="0">
                <a:effectLst/>
                <a:latin typeface="DFPBiaoKaiW5-ZhuIn"/>
                <a:ea typeface="DFPBiaoKaiW5-ZhuIn"/>
                <a:cs typeface="DFPBiaoKaiW5-ZhuIn"/>
              </a:rPr>
              <a:t/>
            </a:r>
            <a:br>
              <a:rPr lang="en-US" sz="3600" dirty="0">
                <a:effectLst/>
                <a:latin typeface="DFPBiaoKaiW5-ZhuIn"/>
                <a:ea typeface="DFPBiaoKaiW5-ZhuIn"/>
                <a:cs typeface="DFPBiaoKaiW5-ZhuIn"/>
              </a:rPr>
            </a:br>
            <a:r>
              <a:rPr lang="en-US" sz="3600" dirty="0">
                <a:effectLst/>
                <a:latin typeface="DFPBiaoKaiW5-ZhuIn"/>
                <a:ea typeface="DFPBiaoKaiW5-ZhuIn"/>
                <a:cs typeface="DFPBiaoKaiW5-ZhuIn"/>
              </a:rPr>
              <a:t/>
            </a:r>
            <a:br>
              <a:rPr lang="en-US" sz="3600" dirty="0">
                <a:effectLst/>
                <a:latin typeface="DFPBiaoKaiW5-ZhuIn"/>
                <a:ea typeface="DFPBiaoKaiW5-ZhuIn"/>
                <a:cs typeface="DFPBiaoKaiW5-ZhuIn"/>
              </a:rPr>
            </a:br>
            <a:endParaRPr lang="en-US" sz="36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371600"/>
            <a:ext cx="8740713" cy="7427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latin typeface="DFPBiaoKaiW5-ZhuIn"/>
                <a:ea typeface="DFPBiaoKaiW5-ZhuIn"/>
                <a:cs typeface="DFPBiaoKaiW5-ZhuIn"/>
              </a:rPr>
              <a:t>a</a:t>
            </a:r>
            <a:r>
              <a:rPr lang="en-US" sz="3200" dirty="0" smtClean="0">
                <a:latin typeface="DFPBiaoKaiW5-ZhuIn"/>
                <a:ea typeface="DFPBiaoKaiW5-ZhuIn"/>
                <a:cs typeface="DFPBiaoKaiW5-ZhuIn"/>
              </a:rPr>
              <a:t>. </a:t>
            </a:r>
            <a:r>
              <a:rPr lang="x-none" sz="3200" dirty="0"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x-none" sz="3200" dirty="0">
                <a:latin typeface="DFPBiaoKaiW5-ZhuIn"/>
                <a:ea typeface="DFPBiaoKaiW5-ZhuIn"/>
                <a:cs typeface="DFPBiaoKaiW5-ZhuIn"/>
              </a:rPr>
              <a:t>天的時間</a:t>
            </a:r>
            <a:r>
              <a:rPr lang="en-US" sz="3200" dirty="0">
                <a:latin typeface="DFPBiaoKaiW5-ZhuIn"/>
                <a:ea typeface="DFPBiaoKaiW5-ZhuIn"/>
                <a:cs typeface="DFPBiaoKaiW5-ZhuIn"/>
              </a:rPr>
              <a:t> </a:t>
            </a:r>
            <a:r>
              <a:rPr lang="en-US" sz="3200" dirty="0" smtClean="0">
                <a:latin typeface="DFPBiaoKaiW5-ZhuIn"/>
                <a:ea typeface="DFPBiaoKaiW5-ZhuIn"/>
                <a:cs typeface="DFPBiaoKaiW5-ZhuIn"/>
              </a:rPr>
              <a:t>                               </a:t>
            </a:r>
            <a:endParaRPr lang="en-US" sz="3200" dirty="0">
              <a:latin typeface="DFPBiaoKaiW5-ZhuIn"/>
              <a:ea typeface="DFPBiaoKaiW5-ZhuIn"/>
              <a:cs typeface="DFPBiaoKaiW5-ZhuIn"/>
            </a:endParaRPr>
          </a:p>
          <a:p>
            <a:pPr>
              <a:lnSpc>
                <a:spcPct val="150000"/>
              </a:lnSpc>
            </a:pPr>
            <a:r>
              <a:rPr lang="en-US" sz="3200" dirty="0">
                <a:latin typeface="DFPBiaoKaiW5-ZhuIn"/>
                <a:ea typeface="DFPBiaoKaiW5-ZhuIn"/>
                <a:cs typeface="DFPBiaoKaiW5-ZhuIn"/>
              </a:rPr>
              <a:t>b. </a:t>
            </a:r>
            <a:r>
              <a:rPr lang="x-none" sz="3200" dirty="0">
                <a:latin typeface="DFPBiaoKaiW5-ZhuIn"/>
                <a:ea typeface="DFPBiaoKaiW5-ZhuIn"/>
                <a:cs typeface="DFPBiaoKaiW5-ZhuIn"/>
              </a:rPr>
              <a:t>溫度</a:t>
            </a:r>
            <a:endParaRPr lang="en-US" sz="3200" dirty="0">
              <a:latin typeface="DFPBiaoKaiW5-ZhuIn"/>
              <a:ea typeface="DFPBiaoKaiW5-ZhuIn"/>
              <a:cs typeface="DFPBiaoKaiW5-ZhuIn"/>
            </a:endParaRPr>
          </a:p>
          <a:p>
            <a:pPr>
              <a:lnSpc>
                <a:spcPct val="150000"/>
              </a:lnSpc>
            </a:pPr>
            <a:r>
              <a:rPr lang="en-US" sz="3200" dirty="0" smtClean="0">
                <a:latin typeface="DFPBiaoKaiW5-ZhuIn"/>
                <a:ea typeface="DFPBiaoKaiW5-ZhuIn"/>
                <a:cs typeface="DFPBiaoKaiW5-ZhuIn"/>
              </a:rPr>
              <a:t>c</a:t>
            </a:r>
            <a:r>
              <a:rPr lang="en-US" sz="3200" dirty="0">
                <a:latin typeface="DFPBiaoKaiW5-ZhuIn"/>
                <a:ea typeface="DFPBiaoKaiW5-ZhuIn"/>
                <a:cs typeface="DFPBiaoKaiW5-ZhuIn"/>
              </a:rPr>
              <a:t>. </a:t>
            </a:r>
            <a:r>
              <a:rPr lang="x-none" sz="3200" dirty="0" smtClean="0">
                <a:latin typeface="DFPBiaoKaiW5-ZhuIn"/>
                <a:ea typeface="DFPBiaoKaiW5-ZhuIn"/>
                <a:cs typeface="DFPBiaoKaiW5-ZhuIn"/>
              </a:rPr>
              <a:t>季節</a:t>
            </a:r>
            <a:endParaRPr lang="en-US" sz="3200" dirty="0">
              <a:latin typeface="DFPBiaoKaiW5-ZhuIn"/>
              <a:ea typeface="DFPBiaoKaiW5-ZhuIn"/>
              <a:cs typeface="DFPBiaoKaiW5-ZhuIn"/>
            </a:endParaRPr>
          </a:p>
          <a:p>
            <a:pPr>
              <a:lnSpc>
                <a:spcPct val="150000"/>
              </a:lnSpc>
            </a:pPr>
            <a:r>
              <a:rPr lang="en-US" sz="3200" dirty="0" smtClean="0">
                <a:latin typeface="DFPBiaoKaiW5-ZhuIn"/>
                <a:ea typeface="DFPBiaoKaiW5-ZhuIn"/>
                <a:cs typeface="DFPBiaoKaiW5-ZhuIn"/>
              </a:rPr>
              <a:t>d. </a:t>
            </a:r>
            <a:r>
              <a:rPr lang="x-none" sz="3200" dirty="0" smtClean="0">
                <a:latin typeface="DFPBiaoKaiW5-ZhuIn"/>
                <a:ea typeface="DFPBiaoKaiW5-ZhuIn"/>
                <a:cs typeface="DFPBiaoKaiW5-ZhuIn"/>
              </a:rPr>
              <a:t>柱</a:t>
            </a:r>
            <a:r>
              <a:rPr lang="x-none" sz="3200" dirty="0" smtClean="0">
                <a:latin typeface="DFPBiaoKaiW5-PoIn1"/>
                <a:ea typeface="DFPBiaoKaiW5-PoIn1"/>
                <a:cs typeface="DFPBiaoKaiW5-PoIn1"/>
              </a:rPr>
              <a:t>子</a:t>
            </a:r>
            <a:r>
              <a:rPr lang="x-none" sz="3200" dirty="0" smtClean="0">
                <a:latin typeface="DFPBiaoKaiW5-ZhuIn"/>
                <a:ea typeface="DFPBiaoKaiW5-ZhuIn"/>
                <a:cs typeface="DFPBiaoKaiW5-ZhuIn"/>
              </a:rPr>
              <a:t>的高度</a:t>
            </a:r>
            <a:endParaRPr lang="en-US" sz="3200" dirty="0" smtClean="0">
              <a:latin typeface="DFPBiaoKaiW5-ZhuIn"/>
              <a:ea typeface="DFPBiaoKaiW5-ZhuIn"/>
              <a:cs typeface="DFPBiaoKaiW5-ZhuIn"/>
            </a:endParaRPr>
          </a:p>
          <a:p>
            <a:pPr>
              <a:lnSpc>
                <a:spcPct val="150000"/>
              </a:lnSpc>
            </a:pPr>
            <a:r>
              <a:rPr lang="en-US" sz="3200" dirty="0" smtClean="0">
                <a:latin typeface="DFPBiaoKaiW5-ZhuIn"/>
                <a:ea typeface="DFPBiaoKaiW5-ZhuIn"/>
                <a:cs typeface="DFPBiaoKaiW5-ZhuIn"/>
              </a:rPr>
              <a:t>e. </a:t>
            </a:r>
            <a:r>
              <a:rPr lang="x-none" sz="3200" dirty="0">
                <a:latin typeface="DFPBiaoKaiW5-ZhuIn"/>
                <a:ea typeface="DFPBiaoKaiW5-ZhuIn"/>
                <a:cs typeface="DFPBiaoKaiW5-ZhuIn"/>
              </a:rPr>
              <a:t>太陽的距離</a:t>
            </a:r>
            <a:endParaRPr lang="en-US" sz="3200" dirty="0">
              <a:latin typeface="DFPBiaoKaiW5-ZhuIn"/>
              <a:ea typeface="DFPBiaoKaiW5-ZhuIn"/>
              <a:cs typeface="DFPBiaoKaiW5-ZhuIn"/>
            </a:endParaRPr>
          </a:p>
          <a:p>
            <a:pPr>
              <a:lnSpc>
                <a:spcPct val="150000"/>
              </a:lnSpc>
            </a:pPr>
            <a:endParaRPr lang="en-US" sz="4000" dirty="0" smtClean="0"/>
          </a:p>
          <a:p>
            <a:pPr>
              <a:lnSpc>
                <a:spcPct val="150000"/>
              </a:lnSpc>
            </a:pPr>
            <a:endParaRPr lang="en-US" sz="4000" dirty="0"/>
          </a:p>
          <a:p>
            <a:pPr>
              <a:lnSpc>
                <a:spcPct val="150000"/>
              </a:lnSpc>
            </a:pPr>
            <a:endParaRPr lang="en-US" sz="4000" dirty="0">
              <a:latin typeface="DFPBiaoKaiW5-ZhuIn"/>
              <a:ea typeface="DFPBiaoKaiW5-ZhuIn"/>
              <a:cs typeface="DFPBiaoKaiW5-ZhuIn"/>
            </a:endParaRPr>
          </a:p>
          <a:p>
            <a:pPr>
              <a:lnSpc>
                <a:spcPct val="150000"/>
              </a:lnSpc>
            </a:pPr>
            <a:endParaRPr lang="en-US" sz="40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0" y="5334000"/>
            <a:ext cx="2264562" cy="1887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 smtClean="0">
                <a:latin typeface="DFPBiaoKaiW5-ZhuIn"/>
                <a:ea typeface="DFPBiaoKaiW5-ZhuIn"/>
                <a:cs typeface="DFPBiaoKaiW5-ZhuIn"/>
              </a:rPr>
              <a:t>b. </a:t>
            </a:r>
            <a:r>
              <a:rPr lang="x-none" sz="4000" dirty="0">
                <a:latin typeface="DFPBiaoKaiW5-ZhuIn"/>
                <a:ea typeface="DFPBiaoKaiW5-ZhuIn"/>
                <a:cs typeface="DFPBiaoKaiW5-ZhuIn"/>
              </a:rPr>
              <a:t>溫度</a:t>
            </a:r>
            <a:endParaRPr lang="en-US" sz="4000" dirty="0">
              <a:latin typeface="DFPBiaoKaiW5-ZhuIn"/>
              <a:ea typeface="DFPBiaoKaiW5-ZhuIn"/>
              <a:cs typeface="DFPBiaoKaiW5-ZhuIn"/>
            </a:endParaRPr>
          </a:p>
          <a:p>
            <a:pPr>
              <a:lnSpc>
                <a:spcPct val="150000"/>
              </a:lnSpc>
            </a:pPr>
            <a:r>
              <a:rPr lang="x-none" sz="4000" dirty="0" smtClean="0">
                <a:latin typeface="DFPBiaoKaiW5-ZhuIn"/>
                <a:ea typeface="DFPBiaoKaiW5-ZhuIn"/>
                <a:cs typeface="DFPBiaoKaiW5-ZhuIn"/>
              </a:rPr>
              <a:t> </a:t>
            </a:r>
            <a:endParaRPr lang="en-US" sz="4000" dirty="0"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2862709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685800"/>
            <a:ext cx="7772400" cy="1143000"/>
          </a:xfrm>
        </p:spPr>
        <p:txBody>
          <a:bodyPr/>
          <a:lstStyle/>
          <a:p>
            <a:pPr marL="0" indent="0" algn="l">
              <a:buNone/>
            </a:pPr>
            <a:r>
              <a:rPr lang="en-US" sz="3600" dirty="0" smtClean="0">
                <a:effectLst/>
                <a:latin typeface="DFPBiaoKaiW5-ZhuIn"/>
                <a:ea typeface="DFPBiaoKaiW5-ZhuIn"/>
                <a:cs typeface="DFPBiaoKaiW5-ZhuIn"/>
              </a:rPr>
              <a:t>以</a:t>
            </a:r>
            <a:r>
              <a:rPr lang="en-US" sz="3600" dirty="0">
                <a:effectLst/>
                <a:latin typeface="DFPBiaoKaiW5-ZhuIn"/>
                <a:ea typeface="DFPBiaoKaiW5-ZhuIn"/>
                <a:cs typeface="DFPBiaoKaiW5-ZhuIn"/>
              </a:rPr>
              <a:t>下的圖表，可能是在一天中的哪一個時間？</a:t>
            </a:r>
            <a:br>
              <a:rPr lang="en-US" sz="3600" dirty="0">
                <a:effectLst/>
                <a:latin typeface="DFPBiaoKaiW5-ZhuIn"/>
                <a:ea typeface="DFPBiaoKaiW5-ZhuIn"/>
                <a:cs typeface="DFPBiaoKaiW5-ZhuIn"/>
              </a:rPr>
            </a:br>
            <a:endParaRPr lang="en-US" sz="36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 t="-122418" b="-122418"/>
          <a:stretch>
            <a:fillRect/>
          </a:stretch>
        </p:blipFill>
        <p:spPr>
          <a:xfrm>
            <a:off x="4114800" y="2057400"/>
            <a:ext cx="4572000" cy="4084638"/>
          </a:xfrm>
        </p:spPr>
      </p:pic>
      <p:sp>
        <p:nvSpPr>
          <p:cNvPr id="5" name="Rectangle 4"/>
          <p:cNvSpPr/>
          <p:nvPr/>
        </p:nvSpPr>
        <p:spPr>
          <a:xfrm>
            <a:off x="762000" y="2438400"/>
            <a:ext cx="3810000" cy="2811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>
                <a:latin typeface="DFPBiaoKaiW5-ZhuIn"/>
                <a:ea typeface="DFPBiaoKaiW5-ZhuIn"/>
                <a:cs typeface="DFPBiaoKaiW5-ZhuIn"/>
              </a:rPr>
              <a:t>a. 早上                             </a:t>
            </a:r>
          </a:p>
          <a:p>
            <a:pPr>
              <a:lnSpc>
                <a:spcPct val="150000"/>
              </a:lnSpc>
            </a:pPr>
            <a:r>
              <a:rPr lang="en-US" sz="4000" dirty="0">
                <a:latin typeface="DFPBiaoKaiW5-ZhuIn"/>
                <a:ea typeface="DFPBiaoKaiW5-ZhuIn"/>
                <a:cs typeface="DFPBiaoKaiW5-ZhuIn"/>
              </a:rPr>
              <a:t>b. 中午</a:t>
            </a:r>
          </a:p>
          <a:p>
            <a:pPr>
              <a:lnSpc>
                <a:spcPct val="150000"/>
              </a:lnSpc>
            </a:pPr>
            <a:r>
              <a:rPr lang="en-US" sz="4000" dirty="0">
                <a:latin typeface="DFPBiaoKaiW5-ZhuIn"/>
                <a:ea typeface="DFPBiaoKaiW5-ZhuIn"/>
                <a:cs typeface="DFPBiaoKaiW5-ZhuIn"/>
              </a:rPr>
              <a:t>c. 傍晚</a:t>
            </a:r>
          </a:p>
        </p:txBody>
      </p:sp>
      <p:sp>
        <p:nvSpPr>
          <p:cNvPr id="6" name="Rectangle 5"/>
          <p:cNvSpPr/>
          <p:nvPr/>
        </p:nvSpPr>
        <p:spPr>
          <a:xfrm>
            <a:off x="1447800" y="5638800"/>
            <a:ext cx="2221482" cy="9643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>
                <a:latin typeface="DFPBiaoKaiW5-ZhuIn"/>
                <a:ea typeface="DFPBiaoKaiW5-ZhuIn"/>
                <a:cs typeface="DFPBiaoKaiW5-ZhuIn"/>
              </a:rPr>
              <a:t>a. 早上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66710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>
          <a:xfrm>
            <a:off x="990600" y="381000"/>
            <a:ext cx="7848600" cy="1143000"/>
          </a:xfrm>
        </p:spPr>
        <p:txBody>
          <a:bodyPr/>
          <a:lstStyle/>
          <a:p>
            <a:pPr algn="l" eaLnBrk="1" hangingPunct="1"/>
            <a:r>
              <a:rPr lang="zh-TW" altLang="en-US" sz="3600" dirty="0">
                <a:effectLst/>
                <a:latin typeface="DFPBiaoKaiW5-ZhuIn"/>
                <a:ea typeface="DFPBiaoKaiW5-ZhuIn"/>
                <a:cs typeface="DFPBiaoKaiW5-ZhuIn"/>
              </a:rPr>
              <a:t>哪</a:t>
            </a:r>
            <a:r>
              <a:rPr lang="zh-TW" altLang="en-US" sz="3600" dirty="0">
                <a:effectLst/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sz="3600" dirty="0">
                <a:effectLst/>
                <a:latin typeface="DFPBiaoKaiW5-ZhuIn"/>
                <a:ea typeface="DFPBiaoKaiW5-ZhuIn"/>
                <a:cs typeface="DFPBiaoKaiW5-ZhuIn"/>
              </a:rPr>
              <a:t>根柱</a:t>
            </a:r>
            <a:r>
              <a:rPr lang="zh-TW" altLang="en-US" sz="3600" dirty="0">
                <a:effectLst/>
                <a:latin typeface="DFPBiaoKaiW5-PoIn1"/>
                <a:ea typeface="DFPBiaoKaiW5-PoIn1"/>
                <a:cs typeface="DFPBiaoKaiW5-PoIn1"/>
              </a:rPr>
              <a:t>子</a:t>
            </a:r>
            <a:r>
              <a:rPr lang="zh-TW" altLang="en-US" sz="3600" dirty="0">
                <a:effectLst/>
                <a:latin typeface="DFPBiaoKaiW5-ZhuIn"/>
                <a:ea typeface="DFPBiaoKaiW5-ZhuIn"/>
                <a:cs typeface="DFPBiaoKaiW5-ZhuIn"/>
              </a:rPr>
              <a:t>的影</a:t>
            </a:r>
            <a:r>
              <a:rPr lang="zh-TW" altLang="en-US" sz="3600" dirty="0">
                <a:effectLst/>
                <a:latin typeface="DFPBiaoKaiW5-PoIn1"/>
                <a:ea typeface="DFPBiaoKaiW5-PoIn1"/>
                <a:cs typeface="DFPBiaoKaiW5-PoIn1"/>
              </a:rPr>
              <a:t>子</a:t>
            </a:r>
            <a:r>
              <a:rPr lang="zh-TW" altLang="en-US" sz="3600" dirty="0">
                <a:effectLst/>
                <a:latin typeface="DFPBiaoKaiW5-ZhuIn"/>
                <a:ea typeface="DFPBiaoKaiW5-ZhuIn"/>
                <a:cs typeface="DFPBiaoKaiW5-ZhuIn"/>
              </a:rPr>
              <a:t>，是在中午的時候？</a:t>
            </a:r>
            <a:r>
              <a:rPr lang="en-US" altLang="ja-JP" sz="3600" dirty="0">
                <a:effectLst/>
                <a:latin typeface="DFPBiaoKaiW5-ZhuIn"/>
                <a:ea typeface="DFPBiaoKaiW5-ZhuIn"/>
                <a:cs typeface="DFPBiaoKaiW5-ZhuIn"/>
              </a:rPr>
              <a:t/>
            </a:r>
            <a:br>
              <a:rPr lang="en-US" altLang="ja-JP" sz="3600" dirty="0">
                <a:effectLst/>
                <a:latin typeface="DFPBiaoKaiW5-ZhuIn"/>
                <a:ea typeface="DFPBiaoKaiW5-ZhuIn"/>
                <a:cs typeface="DFPBiaoKaiW5-ZhuIn"/>
              </a:rPr>
            </a:br>
            <a:endParaRPr lang="en-US" sz="3600" dirty="0">
              <a:effectLst/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26626" name="Content Placeholder 12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" b="3912"/>
          <a:stretch>
            <a:fillRect/>
          </a:stretch>
        </p:blipFill>
        <p:spPr>
          <a:xfrm>
            <a:off x="2243138" y="1770063"/>
            <a:ext cx="4556125" cy="3919537"/>
          </a:xfrm>
          <a:prstGeom prst="rect">
            <a:avLst/>
          </a:prstGeom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912938" y="5002213"/>
            <a:ext cx="660400" cy="584200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altLang="zh-TW" sz="3200">
                <a:solidFill>
                  <a:srgbClr val="FF0000"/>
                </a:solidFill>
              </a:rPr>
              <a:t>A</a:t>
            </a:r>
            <a:endParaRPr lang="en-US" sz="320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114800" y="5545138"/>
            <a:ext cx="660400" cy="584200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altLang="zh-TW" sz="3200">
                <a:solidFill>
                  <a:srgbClr val="FF0000"/>
                </a:solidFill>
              </a:rPr>
              <a:t>B</a:t>
            </a:r>
            <a:endParaRPr lang="en-US" sz="320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469063" y="5094288"/>
            <a:ext cx="660400" cy="585787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altLang="zh-TW" sz="3200">
                <a:solidFill>
                  <a:srgbClr val="FF0000"/>
                </a:solidFill>
              </a:rPr>
              <a:t>C</a:t>
            </a:r>
            <a:endParaRPr lang="en-US" sz="3200">
              <a:solidFill>
                <a:srgbClr val="FF0000"/>
              </a:solidFill>
            </a:endParaRPr>
          </a:p>
        </p:txBody>
      </p:sp>
      <p:sp>
        <p:nvSpPr>
          <p:cNvPr id="17" name="Donut 16"/>
          <p:cNvSpPr/>
          <p:nvPr/>
        </p:nvSpPr>
        <p:spPr>
          <a:xfrm>
            <a:off x="4114800" y="5351463"/>
            <a:ext cx="812800" cy="1184275"/>
          </a:xfrm>
          <a:prstGeom prst="donut">
            <a:avLst>
              <a:gd name="adj" fmla="val 2038"/>
            </a:avLst>
          </a:prstGeom>
          <a:solidFill>
            <a:schemeClr val="accent6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C050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051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>
          <a:xfrm>
            <a:off x="457200" y="630238"/>
            <a:ext cx="8229600" cy="1143000"/>
          </a:xfrm>
        </p:spPr>
        <p:txBody>
          <a:bodyPr/>
          <a:lstStyle/>
          <a:p>
            <a:pPr algn="l" eaLnBrk="1" hangingPunct="1"/>
            <a:r>
              <a:rPr lang="zh-TW" altLang="en-US" sz="3600" dirty="0">
                <a:effectLst/>
                <a:latin typeface="DFPBiaoKaiW5-ZhuIn"/>
                <a:ea typeface="DFPBiaoKaiW5-ZhuIn"/>
                <a:cs typeface="DFPBiaoKaiW5-ZhuIn"/>
              </a:rPr>
              <a:t>如果你面向太陽，你的影子會在你的哪裡？</a:t>
            </a:r>
            <a:r>
              <a:rPr lang="en-US" altLang="ja-JP" dirty="0">
                <a:effectLst/>
                <a:latin typeface="DFPBiaoKaiW5-ZhuIn"/>
                <a:ea typeface="DFPBiaoKaiW5-ZhuIn"/>
                <a:cs typeface="DFPBiaoKaiW5-ZhuIn"/>
              </a:rPr>
              <a:t/>
            </a:r>
            <a:br>
              <a:rPr lang="en-US" altLang="ja-JP" dirty="0">
                <a:effectLst/>
                <a:latin typeface="DFPBiaoKaiW5-ZhuIn"/>
                <a:ea typeface="DFPBiaoKaiW5-ZhuIn"/>
                <a:cs typeface="DFPBiaoKaiW5-ZhuIn"/>
              </a:rPr>
            </a:br>
            <a:endParaRPr lang="en-US" dirty="0">
              <a:effectLst/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4" name="Content Placeholder 3" descr="sunstick.jpg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9" b="3329"/>
          <a:stretch>
            <a:fillRect/>
          </a:stretch>
        </p:blipFill>
        <p:spPr>
          <a:xfrm>
            <a:off x="4740275" y="2590800"/>
            <a:ext cx="4403725" cy="3213100"/>
          </a:xfrm>
          <a:prstGeom prst="rect">
            <a:avLst/>
          </a:prstGeom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57200" y="2087563"/>
            <a:ext cx="4249738" cy="253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latin typeface="DFPBiaoKaiW5-ZhuIn"/>
                <a:ea typeface="DFPBiaoKaiW5-ZhuIn"/>
                <a:cs typeface="DFPBiaoKaiW5-ZhuIn"/>
              </a:rPr>
              <a:t>a. 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在你的前面</a:t>
            </a:r>
            <a:endParaRPr lang="en-US" altLang="ja-JP" sz="3600" dirty="0">
              <a:latin typeface="DFPBiaoKaiW5-ZhuIn"/>
              <a:ea typeface="DFPBiaoKaiW5-ZhuIn"/>
              <a:cs typeface="DFPBiaoKaiW5-ZhuIn"/>
            </a:endParaRPr>
          </a:p>
          <a:p>
            <a:pPr>
              <a:lnSpc>
                <a:spcPct val="150000"/>
              </a:lnSpc>
            </a:pPr>
            <a:r>
              <a:rPr lang="en-US" sz="3600" dirty="0">
                <a:latin typeface="DFPBiaoKaiW5-ZhuIn"/>
                <a:ea typeface="DFPBiaoKaiW5-ZhuIn"/>
                <a:cs typeface="DFPBiaoKaiW5-ZhuIn"/>
              </a:rPr>
              <a:t>b. 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在你的後面</a:t>
            </a:r>
            <a:endParaRPr lang="en-US" altLang="ja-JP" sz="3600" dirty="0">
              <a:latin typeface="DFPBiaoKaiW5-ZhuIn"/>
              <a:ea typeface="DFPBiaoKaiW5-ZhuIn"/>
              <a:cs typeface="DFPBiaoKaiW5-ZhuIn"/>
            </a:endParaRPr>
          </a:p>
          <a:p>
            <a:pPr>
              <a:lnSpc>
                <a:spcPct val="150000"/>
              </a:lnSpc>
            </a:pPr>
            <a:r>
              <a:rPr lang="en-US" sz="3600" dirty="0">
                <a:latin typeface="DFPBiaoKaiW5-ZhuIn"/>
                <a:ea typeface="DFPBiaoKaiW5-ZhuIn"/>
                <a:cs typeface="DFPBiaoKaiW5-ZhuIn"/>
              </a:rPr>
              <a:t>c. 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在你的旁邊</a:t>
            </a:r>
            <a:endParaRPr lang="en-US" sz="36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295400" y="5486400"/>
            <a:ext cx="413385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C0504D"/>
                </a:solidFill>
                <a:latin typeface="DFPBiaoKaiW5-ZhuIn"/>
                <a:ea typeface="DFPBiaoKaiW5-ZhuIn"/>
                <a:cs typeface="DFPBiaoKaiW5-ZhuIn"/>
              </a:rPr>
              <a:t>b. </a:t>
            </a:r>
            <a:r>
              <a:rPr lang="zh-TW" altLang="en-US" sz="3600" dirty="0">
                <a:solidFill>
                  <a:srgbClr val="C0504D"/>
                </a:solidFill>
                <a:latin typeface="DFPBiaoKaiW5-ZhuIn"/>
                <a:ea typeface="DFPBiaoKaiW5-ZhuIn"/>
                <a:cs typeface="DFPBiaoKaiW5-ZhuIn"/>
              </a:rPr>
              <a:t>在你的後面</a:t>
            </a:r>
            <a:endParaRPr lang="en-US" sz="3600" dirty="0">
              <a:solidFill>
                <a:srgbClr val="C0504D"/>
              </a:solidFill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225210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1143000"/>
          </a:xfrm>
        </p:spPr>
        <p:txBody>
          <a:bodyPr/>
          <a:lstStyle/>
          <a:p>
            <a:pPr algn="l" eaLnBrk="1" hangingPunct="1"/>
            <a:r>
              <a:rPr lang="zh-TW" altLang="en-US" sz="3600" dirty="0">
                <a:effectLst/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sz="3600" dirty="0">
                <a:effectLst/>
                <a:latin typeface="DFPBiaoKaiW5-ZhuIn"/>
                <a:ea typeface="DFPBiaoKaiW5-ZhuIn"/>
                <a:cs typeface="DFPBiaoKaiW5-ZhuIn"/>
              </a:rPr>
              <a:t>年當中，哪時候的影</a:t>
            </a:r>
            <a:r>
              <a:rPr lang="zh-TW" altLang="en-US" sz="3600" dirty="0">
                <a:effectLst/>
                <a:latin typeface="DFPBiaoKaiW5-PoIn1"/>
                <a:ea typeface="DFPBiaoKaiW5-PoIn1"/>
                <a:cs typeface="DFPBiaoKaiW5-PoIn1"/>
              </a:rPr>
              <a:t>子</a:t>
            </a:r>
            <a:r>
              <a:rPr lang="zh-TW" altLang="en-US" sz="3600" dirty="0">
                <a:effectLst/>
                <a:latin typeface="DFPBiaoKaiW5-ZhuIn"/>
                <a:ea typeface="DFPBiaoKaiW5-ZhuIn"/>
                <a:cs typeface="DFPBiaoKaiW5-ZhuIn"/>
              </a:rPr>
              <a:t>是</a:t>
            </a:r>
            <a:r>
              <a:rPr lang="zh-TW" altLang="en-US" sz="3600" dirty="0" smtClean="0">
                <a:effectLst/>
                <a:latin typeface="DFPBiaoKaiW5-ZhuIn"/>
                <a:ea typeface="DFPBiaoKaiW5-ZhuIn"/>
                <a:cs typeface="DFPBiaoKaiW5-ZhuIn"/>
              </a:rPr>
              <a:t>最長？</a:t>
            </a:r>
            <a:r>
              <a:rPr lang="en-US" altLang="ja-JP" sz="3600" dirty="0">
                <a:effectLst/>
                <a:latin typeface="DFPBiaoKaiW5-ZhuIn"/>
                <a:ea typeface="DFPBiaoKaiW5-ZhuIn"/>
                <a:cs typeface="DFPBiaoKaiW5-ZhuIn"/>
              </a:rPr>
              <a:t/>
            </a:r>
            <a:br>
              <a:rPr lang="en-US" altLang="ja-JP" sz="3600" dirty="0">
                <a:effectLst/>
                <a:latin typeface="DFPBiaoKaiW5-ZhuIn"/>
                <a:ea typeface="DFPBiaoKaiW5-ZhuIn"/>
                <a:cs typeface="DFPBiaoKaiW5-ZhuIn"/>
              </a:rPr>
            </a:br>
            <a:endParaRPr lang="en-US" sz="3600" dirty="0">
              <a:effectLst/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27650" name="Content Placeholder 4" descr="path_of_sun_summerwinter.gif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9" r="4109"/>
          <a:stretch>
            <a:fillRect/>
          </a:stretch>
        </p:blipFill>
        <p:spPr>
          <a:xfrm>
            <a:off x="4106863" y="2201863"/>
            <a:ext cx="4579937" cy="4402137"/>
          </a:xfrm>
          <a:prstGeom prst="rect">
            <a:avLst/>
          </a:prstGeom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2300288"/>
            <a:ext cx="4106863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zh-TW" altLang="en-US" sz="2800" dirty="0">
                <a:latin typeface="DFPBiaoKaiW5-ZhuIn"/>
                <a:ea typeface="DFPBiaoKaiW5-ZhuIn"/>
                <a:cs typeface="DFPBiaoKaiW5-ZhuIn"/>
              </a:rPr>
              <a:t>在冬天的中午</a:t>
            </a:r>
            <a:endParaRPr lang="en-US" altLang="zh-TW" sz="2800" dirty="0">
              <a:latin typeface="DFPBiaoKaiW5-ZhuIn"/>
              <a:ea typeface="DFPBiaoKaiW5-ZhuIn"/>
              <a:cs typeface="DFPBiaoKaiW5-ZhuIn"/>
            </a:endParaRPr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zh-TW" altLang="en-US" sz="2800" dirty="0">
                <a:latin typeface="DFPBiaoKaiW5-ZhuIn"/>
                <a:ea typeface="DFPBiaoKaiW5-ZhuIn"/>
                <a:cs typeface="DFPBiaoKaiW5-ZhuIn"/>
              </a:rPr>
              <a:t>在冬天太陽升起的時候</a:t>
            </a:r>
            <a:endParaRPr lang="en-US" altLang="zh-TW" sz="2800" dirty="0">
              <a:latin typeface="DFPBiaoKaiW5-ZhuIn"/>
              <a:ea typeface="DFPBiaoKaiW5-ZhuIn"/>
              <a:cs typeface="DFPBiaoKaiW5-ZhuIn"/>
            </a:endParaRPr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zh-TW" altLang="en-US" sz="2800" dirty="0">
                <a:latin typeface="DFPBiaoKaiW5-ZhuIn"/>
                <a:ea typeface="DFPBiaoKaiW5-ZhuIn"/>
                <a:cs typeface="DFPBiaoKaiW5-ZhuIn"/>
              </a:rPr>
              <a:t>在夏天的中午</a:t>
            </a:r>
            <a:endParaRPr lang="en-US" altLang="ja-JP" sz="2800" dirty="0">
              <a:latin typeface="DFPBiaoKaiW5-ZhuIn"/>
              <a:ea typeface="DFPBiaoKaiW5-ZhuIn"/>
              <a:cs typeface="DFPBiaoKaiW5-ZhuIn"/>
            </a:endParaRPr>
          </a:p>
          <a:p>
            <a:pPr marL="514350" indent="-514350"/>
            <a:r>
              <a:rPr lang="en-US" sz="2800" dirty="0"/>
              <a:t> </a:t>
            </a:r>
          </a:p>
        </p:txBody>
      </p:sp>
      <p:sp>
        <p:nvSpPr>
          <p:cNvPr id="27652" name="TextBox 5"/>
          <p:cNvSpPr txBox="1">
            <a:spLocks noChangeArrowheads="1"/>
          </p:cNvSpPr>
          <p:nvPr/>
        </p:nvSpPr>
        <p:spPr bwMode="auto">
          <a:xfrm>
            <a:off x="6875463" y="2270125"/>
            <a:ext cx="1133475" cy="3698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altLang="en-US" sz="1800" dirty="0">
                <a:latin typeface="DFPBiaoKaiW5-ZhuIn"/>
                <a:ea typeface="DFPBiaoKaiW5-ZhuIn"/>
                <a:cs typeface="DFPBiaoKaiW5-ZhuIn"/>
              </a:rPr>
              <a:t>夏天</a:t>
            </a:r>
            <a:endParaRPr lang="en-US" sz="18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7653" name="TextBox 6"/>
          <p:cNvSpPr txBox="1">
            <a:spLocks noChangeArrowheads="1"/>
          </p:cNvSpPr>
          <p:nvPr/>
        </p:nvSpPr>
        <p:spPr bwMode="auto">
          <a:xfrm>
            <a:off x="6629400" y="3200400"/>
            <a:ext cx="1135063" cy="3698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altLang="en-US" sz="1800" dirty="0">
                <a:latin typeface="DFPBiaoKaiW5-ZhuIn"/>
                <a:ea typeface="DFPBiaoKaiW5-ZhuIn"/>
                <a:cs typeface="DFPBiaoKaiW5-ZhuIn"/>
              </a:rPr>
              <a:t>冬天</a:t>
            </a:r>
            <a:endParaRPr lang="en-US" sz="18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7654" name="Rectangle 7"/>
          <p:cNvSpPr>
            <a:spLocks noChangeArrowheads="1"/>
          </p:cNvSpPr>
          <p:nvPr/>
        </p:nvSpPr>
        <p:spPr bwMode="auto">
          <a:xfrm>
            <a:off x="215900" y="5078413"/>
            <a:ext cx="3890963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28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2. </a:t>
            </a:r>
            <a:r>
              <a:rPr lang="zh-TW" altLang="en-US" sz="28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在冬天太陽升起的時候</a:t>
            </a:r>
            <a:endParaRPr lang="en-US" altLang="zh-TW" sz="28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161093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nimBg="1"/>
      <p:bldP spid="27653" grpId="0" animBg="1"/>
      <p:bldP spid="2765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1143000"/>
          </a:xfrm>
        </p:spPr>
        <p:txBody>
          <a:bodyPr/>
          <a:lstStyle/>
          <a:p>
            <a:pPr algn="l" eaLnBrk="1" hangingPunct="1"/>
            <a:r>
              <a:rPr lang="zh-TW" altLang="en-US" sz="3600" dirty="0" smtClean="0">
                <a:effectLst/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sz="3600" dirty="0" smtClean="0">
                <a:effectLst/>
                <a:latin typeface="DFPBiaoKaiW5-ZhuIn"/>
                <a:ea typeface="DFPBiaoKaiW5-ZhuIn"/>
                <a:cs typeface="DFPBiaoKaiW5-ZhuIn"/>
              </a:rPr>
              <a:t>年當中</a:t>
            </a:r>
            <a:r>
              <a:rPr lang="zh-TW" altLang="en-US" sz="3600" dirty="0">
                <a:effectLst/>
                <a:latin typeface="DFPBiaoKaiW5-ZhuIn"/>
                <a:ea typeface="DFPBiaoKaiW5-ZhuIn"/>
                <a:cs typeface="DFPBiaoKaiW5-ZhuIn"/>
              </a:rPr>
              <a:t>，哪時候的影</a:t>
            </a:r>
            <a:r>
              <a:rPr lang="zh-TW" altLang="en-US" sz="3600" dirty="0">
                <a:effectLst/>
                <a:latin typeface="DFPBiaoKaiW5-PoIn1"/>
                <a:ea typeface="DFPBiaoKaiW5-PoIn1"/>
                <a:cs typeface="DFPBiaoKaiW5-PoIn1"/>
              </a:rPr>
              <a:t>子</a:t>
            </a:r>
            <a:r>
              <a:rPr lang="zh-TW" altLang="en-US" sz="3600" dirty="0" smtClean="0">
                <a:effectLst/>
                <a:latin typeface="DFPBiaoKaiW5-ZhuIn"/>
                <a:ea typeface="DFPBiaoKaiW5-ZhuIn"/>
                <a:cs typeface="DFPBiaoKaiW5-ZhuIn"/>
              </a:rPr>
              <a:t>是最短？</a:t>
            </a:r>
            <a:r>
              <a:rPr lang="en-US" altLang="ja-JP" sz="3600" dirty="0">
                <a:effectLst/>
                <a:latin typeface="DFPBiaoKaiW5-ZhuIn"/>
                <a:ea typeface="DFPBiaoKaiW5-ZhuIn"/>
                <a:cs typeface="DFPBiaoKaiW5-ZhuIn"/>
              </a:rPr>
              <a:t/>
            </a:r>
            <a:br>
              <a:rPr lang="en-US" altLang="ja-JP" sz="3600" dirty="0">
                <a:effectLst/>
                <a:latin typeface="DFPBiaoKaiW5-ZhuIn"/>
                <a:ea typeface="DFPBiaoKaiW5-ZhuIn"/>
                <a:cs typeface="DFPBiaoKaiW5-ZhuIn"/>
              </a:rPr>
            </a:br>
            <a:endParaRPr lang="en-US" sz="3600" dirty="0">
              <a:effectLst/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27650" name="Content Placeholder 4" descr="path_of_sun_summerwinter.gif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9" r="4109"/>
          <a:stretch>
            <a:fillRect/>
          </a:stretch>
        </p:blipFill>
        <p:spPr>
          <a:xfrm>
            <a:off x="4106863" y="2201863"/>
            <a:ext cx="4579937" cy="4402137"/>
          </a:xfrm>
          <a:prstGeom prst="rect">
            <a:avLst/>
          </a:prstGeom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2300288"/>
            <a:ext cx="4106863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zh-TW" altLang="en-US" sz="2800" dirty="0">
                <a:latin typeface="DFPBiaoKaiW5-ZhuIn"/>
                <a:ea typeface="DFPBiaoKaiW5-ZhuIn"/>
                <a:cs typeface="DFPBiaoKaiW5-ZhuIn"/>
              </a:rPr>
              <a:t>在冬天的中午</a:t>
            </a:r>
            <a:endParaRPr lang="en-US" altLang="zh-TW" sz="2800" dirty="0">
              <a:latin typeface="DFPBiaoKaiW5-ZhuIn"/>
              <a:ea typeface="DFPBiaoKaiW5-ZhuIn"/>
              <a:cs typeface="DFPBiaoKaiW5-ZhuIn"/>
            </a:endParaRPr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zh-TW" altLang="en-US" sz="2800" dirty="0">
                <a:latin typeface="DFPBiaoKaiW5-ZhuIn"/>
                <a:ea typeface="DFPBiaoKaiW5-ZhuIn"/>
                <a:cs typeface="DFPBiaoKaiW5-ZhuIn"/>
              </a:rPr>
              <a:t>在冬天太陽升起的時候</a:t>
            </a:r>
            <a:endParaRPr lang="en-US" altLang="zh-TW" sz="2800" dirty="0">
              <a:latin typeface="DFPBiaoKaiW5-ZhuIn"/>
              <a:ea typeface="DFPBiaoKaiW5-ZhuIn"/>
              <a:cs typeface="DFPBiaoKaiW5-ZhuIn"/>
            </a:endParaRPr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zh-TW" altLang="en-US" sz="2800" dirty="0">
                <a:latin typeface="DFPBiaoKaiW5-ZhuIn"/>
                <a:ea typeface="DFPBiaoKaiW5-ZhuIn"/>
                <a:cs typeface="DFPBiaoKaiW5-ZhuIn"/>
              </a:rPr>
              <a:t>在夏天的中午</a:t>
            </a:r>
            <a:endParaRPr lang="en-US" altLang="ja-JP" sz="2800" dirty="0">
              <a:latin typeface="DFPBiaoKaiW5-ZhuIn"/>
              <a:ea typeface="DFPBiaoKaiW5-ZhuIn"/>
              <a:cs typeface="DFPBiaoKaiW5-ZhuIn"/>
            </a:endParaRPr>
          </a:p>
          <a:p>
            <a:pPr marL="514350" indent="-514350"/>
            <a:r>
              <a:rPr lang="en-US" sz="2800" dirty="0"/>
              <a:t> </a:t>
            </a:r>
          </a:p>
        </p:txBody>
      </p:sp>
      <p:sp>
        <p:nvSpPr>
          <p:cNvPr id="27652" name="TextBox 5"/>
          <p:cNvSpPr txBox="1">
            <a:spLocks noChangeArrowheads="1"/>
          </p:cNvSpPr>
          <p:nvPr/>
        </p:nvSpPr>
        <p:spPr bwMode="auto">
          <a:xfrm>
            <a:off x="6875463" y="2270125"/>
            <a:ext cx="1133475" cy="3698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altLang="en-US" sz="1800" dirty="0">
                <a:latin typeface="DFPBiaoKaiW5-ZhuIn"/>
                <a:ea typeface="DFPBiaoKaiW5-ZhuIn"/>
                <a:cs typeface="DFPBiaoKaiW5-ZhuIn"/>
              </a:rPr>
              <a:t>夏天</a:t>
            </a:r>
            <a:endParaRPr lang="en-US" sz="18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7653" name="TextBox 6"/>
          <p:cNvSpPr txBox="1">
            <a:spLocks noChangeArrowheads="1"/>
          </p:cNvSpPr>
          <p:nvPr/>
        </p:nvSpPr>
        <p:spPr bwMode="auto">
          <a:xfrm>
            <a:off x="6629400" y="3200400"/>
            <a:ext cx="1135063" cy="3698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altLang="en-US" sz="1800" dirty="0">
                <a:latin typeface="DFPBiaoKaiW5-ZhuIn"/>
                <a:ea typeface="DFPBiaoKaiW5-ZhuIn"/>
                <a:cs typeface="DFPBiaoKaiW5-ZhuIn"/>
              </a:rPr>
              <a:t>冬天</a:t>
            </a:r>
            <a:endParaRPr lang="en-US" sz="18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7654" name="Rectangle 7"/>
          <p:cNvSpPr>
            <a:spLocks noChangeArrowheads="1"/>
          </p:cNvSpPr>
          <p:nvPr/>
        </p:nvSpPr>
        <p:spPr bwMode="auto">
          <a:xfrm>
            <a:off x="215900" y="5078413"/>
            <a:ext cx="3890963" cy="702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zh-TW" sz="28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3</a:t>
            </a:r>
            <a:r>
              <a:rPr lang="en-US" altLang="zh-TW" sz="28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. </a:t>
            </a:r>
            <a:r>
              <a:rPr lang="zh-TW" altLang="en-US" sz="28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在夏天的中午</a:t>
            </a:r>
            <a:endParaRPr lang="en-US" altLang="zh-TW" sz="28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358199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nimBg="1"/>
      <p:bldP spid="27653" grpId="0" animBg="1"/>
      <p:bldP spid="2765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>
          <a:xfrm>
            <a:off x="762000" y="381000"/>
            <a:ext cx="7924800" cy="1143000"/>
          </a:xfrm>
        </p:spPr>
        <p:txBody>
          <a:bodyPr/>
          <a:lstStyle/>
          <a:p>
            <a:pPr marL="0" indent="0" algn="l" eaLnBrk="1" hangingPunct="1">
              <a:buNone/>
            </a:pPr>
            <a:r>
              <a:rPr lang="zh-TW" altLang="en-US" sz="3600" dirty="0">
                <a:effectLst/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sz="3600" dirty="0">
                <a:effectLst/>
                <a:latin typeface="DFPBiaoKaiW5-ZhuIn"/>
                <a:ea typeface="DFPBiaoKaiW5-ZhuIn"/>
                <a:cs typeface="DFPBiaoKaiW5-ZhuIn"/>
              </a:rPr>
              <a:t>天當中什麼時候的影</a:t>
            </a:r>
            <a:r>
              <a:rPr lang="zh-TW" altLang="en-US" sz="3600" dirty="0">
                <a:effectLst/>
                <a:latin typeface="DFPBiaoKaiW5-PoIn1"/>
                <a:ea typeface="DFPBiaoKaiW5-PoIn1"/>
                <a:cs typeface="DFPBiaoKaiW5-PoIn1"/>
              </a:rPr>
              <a:t>子</a:t>
            </a:r>
            <a:r>
              <a:rPr lang="zh-TW" altLang="en-US" sz="3600" dirty="0">
                <a:effectLst/>
                <a:latin typeface="DFPBiaoKaiW5-ZhuIn"/>
                <a:ea typeface="DFPBiaoKaiW5-ZhuIn"/>
                <a:cs typeface="DFPBiaoKaiW5-ZhuIn"/>
              </a:rPr>
              <a:t>最短？</a:t>
            </a:r>
            <a:r>
              <a:rPr lang="en-US" altLang="ja-JP" sz="3600" dirty="0">
                <a:effectLst/>
                <a:latin typeface="DFPBiaoKaiW5-ZhuIn"/>
                <a:ea typeface="DFPBiaoKaiW5-ZhuIn"/>
                <a:cs typeface="DFPBiaoKaiW5-ZhuIn"/>
              </a:rPr>
              <a:t> </a:t>
            </a:r>
            <a:endParaRPr lang="en-US" sz="3600" dirty="0">
              <a:effectLst/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25602" name="Content Placeholder 3" descr="SolarPath.gif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89" r="25189"/>
          <a:stretch>
            <a:fillRect/>
          </a:stretch>
        </p:blipFill>
        <p:spPr>
          <a:xfrm>
            <a:off x="4084638" y="2087563"/>
            <a:ext cx="4602162" cy="4525962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41363" y="2624138"/>
            <a:ext cx="2313454" cy="1754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742950" indent="-7429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早上</a:t>
            </a:r>
            <a:endParaRPr lang="en-US" altLang="zh-TW" sz="3600" dirty="0">
              <a:latin typeface="DFPBiaoKaiW5-ZhuIn"/>
              <a:ea typeface="DFPBiaoKaiW5-ZhuIn"/>
              <a:cs typeface="DFPBiaoKaiW5-ZhuIn"/>
            </a:endParaRPr>
          </a:p>
          <a:p>
            <a:pPr eaLnBrk="1" hangingPunct="1">
              <a:buFontTx/>
              <a:buAutoNum type="arabicPeriod"/>
            </a:pP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中午</a:t>
            </a:r>
            <a:endParaRPr lang="en-US" altLang="zh-TW" sz="3600" dirty="0">
              <a:latin typeface="DFPBiaoKaiW5-ZhuIn"/>
              <a:ea typeface="DFPBiaoKaiW5-ZhuIn"/>
              <a:cs typeface="DFPBiaoKaiW5-ZhuIn"/>
            </a:endParaRPr>
          </a:p>
          <a:p>
            <a:pPr eaLnBrk="1" hangingPunct="1">
              <a:buFontTx/>
              <a:buAutoNum type="arabicPeriod"/>
            </a:pPr>
            <a:r>
              <a:rPr lang="zh-TW" altLang="en-US" sz="3600" dirty="0" smtClean="0">
                <a:latin typeface="DFPBiaoKaiW5-PoIn1"/>
                <a:ea typeface="DFPBiaoKaiW5-PoIn1"/>
                <a:cs typeface="DFPBiaoKaiW5-PoIn1"/>
              </a:rPr>
              <a:t>傍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</a:rPr>
              <a:t>晚</a:t>
            </a:r>
            <a:endParaRPr lang="en-US" sz="36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046163" y="5213350"/>
            <a:ext cx="15700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TW" alt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中午</a:t>
            </a:r>
            <a:endParaRPr lang="en-US" altLang="zh-TW" sz="36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156384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>
          <a:xfrm>
            <a:off x="762000" y="381000"/>
            <a:ext cx="7924800" cy="1143000"/>
          </a:xfrm>
        </p:spPr>
        <p:txBody>
          <a:bodyPr/>
          <a:lstStyle/>
          <a:p>
            <a:pPr marL="0" indent="0" algn="l" eaLnBrk="1" hangingPunct="1">
              <a:buNone/>
            </a:pPr>
            <a:r>
              <a:rPr lang="zh-TW" altLang="en-US" sz="3600" dirty="0">
                <a:effectLst/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sz="3600" dirty="0">
                <a:effectLst/>
                <a:latin typeface="DFPBiaoKaiW5-ZhuIn"/>
                <a:ea typeface="DFPBiaoKaiW5-ZhuIn"/>
                <a:cs typeface="DFPBiaoKaiW5-ZhuIn"/>
              </a:rPr>
              <a:t>天當中什麼時候的影</a:t>
            </a:r>
            <a:r>
              <a:rPr lang="zh-TW" altLang="en-US" sz="3600" dirty="0">
                <a:effectLst/>
                <a:latin typeface="DFPBiaoKaiW5-PoIn1"/>
                <a:ea typeface="DFPBiaoKaiW5-PoIn1"/>
                <a:cs typeface="DFPBiaoKaiW5-PoIn1"/>
              </a:rPr>
              <a:t>子</a:t>
            </a:r>
            <a:r>
              <a:rPr lang="zh-TW" altLang="en-US" sz="3600" dirty="0" smtClean="0">
                <a:effectLst/>
                <a:latin typeface="DFPBiaoKaiW5-ZhuIn"/>
                <a:ea typeface="DFPBiaoKaiW5-ZhuIn"/>
                <a:cs typeface="DFPBiaoKaiW5-ZhuIn"/>
              </a:rPr>
              <a:t>最長？</a:t>
            </a:r>
            <a:r>
              <a:rPr lang="en-US" altLang="ja-JP" sz="3600" dirty="0" smtClean="0">
                <a:effectLst/>
                <a:latin typeface="DFPBiaoKaiW5-ZhuIn"/>
                <a:ea typeface="DFPBiaoKaiW5-ZhuIn"/>
                <a:cs typeface="DFPBiaoKaiW5-ZhuIn"/>
              </a:rPr>
              <a:t> </a:t>
            </a:r>
            <a:endParaRPr lang="en-US" sz="3600" dirty="0">
              <a:effectLst/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25602" name="Content Placeholder 3" descr="SolarPath.gif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89" r="25189"/>
          <a:stretch>
            <a:fillRect/>
          </a:stretch>
        </p:blipFill>
        <p:spPr>
          <a:xfrm>
            <a:off x="4084638" y="1511968"/>
            <a:ext cx="4602162" cy="4525962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41363" y="2624138"/>
            <a:ext cx="2313454" cy="1754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742950" indent="-7429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早上</a:t>
            </a:r>
            <a:endParaRPr lang="en-US" altLang="zh-TW" sz="3600" dirty="0">
              <a:latin typeface="DFPBiaoKaiW5-ZhuIn"/>
              <a:ea typeface="DFPBiaoKaiW5-ZhuIn"/>
              <a:cs typeface="DFPBiaoKaiW5-ZhuIn"/>
            </a:endParaRPr>
          </a:p>
          <a:p>
            <a:pPr eaLnBrk="1" hangingPunct="1">
              <a:buFontTx/>
              <a:buAutoNum type="arabicPeriod"/>
            </a:pP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中午</a:t>
            </a:r>
            <a:endParaRPr lang="en-US" altLang="zh-TW" sz="3600" dirty="0">
              <a:latin typeface="DFPBiaoKaiW5-ZhuIn"/>
              <a:ea typeface="DFPBiaoKaiW5-ZhuIn"/>
              <a:cs typeface="DFPBiaoKaiW5-ZhuIn"/>
            </a:endParaRPr>
          </a:p>
          <a:p>
            <a:pPr eaLnBrk="1" hangingPunct="1">
              <a:buFontTx/>
              <a:buAutoNum type="arabicPeriod"/>
            </a:pPr>
            <a:r>
              <a:rPr lang="zh-TW" altLang="en-US" sz="3600" dirty="0" smtClean="0">
                <a:latin typeface="DFPBiaoKaiW5-PoIn1"/>
                <a:ea typeface="DFPBiaoKaiW5-PoIn1"/>
                <a:cs typeface="DFPBiaoKaiW5-PoIn1"/>
              </a:rPr>
              <a:t>傍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</a:rPr>
              <a:t>晚</a:t>
            </a:r>
            <a:endParaRPr lang="en-US" sz="36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04800" y="5391599"/>
            <a:ext cx="465073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TW" sz="36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1. 3. </a:t>
            </a:r>
            <a:r>
              <a:rPr lang="zh-TW" altLang="en-US" sz="36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早上和</a:t>
            </a:r>
            <a:r>
              <a:rPr lang="zh-TW" altLang="en-US" sz="3600" dirty="0" smtClean="0">
                <a:solidFill>
                  <a:srgbClr val="FF0000"/>
                </a:solidFill>
                <a:latin typeface="DFPBiaoKaiW5-PoIn1"/>
                <a:ea typeface="DFPBiaoKaiW5-PoIn1"/>
                <a:cs typeface="DFPBiaoKaiW5-PoIn1"/>
              </a:rPr>
              <a:t>傍</a:t>
            </a:r>
            <a:r>
              <a:rPr lang="zh-TW" altLang="en-US" sz="36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晚</a:t>
            </a:r>
            <a:endParaRPr lang="en-US" altLang="zh-TW" sz="36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434529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413515"/>
              </p:ext>
            </p:extLst>
          </p:nvPr>
        </p:nvGraphicFramePr>
        <p:xfrm>
          <a:off x="0" y="304801"/>
          <a:ext cx="9144000" cy="205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</a:tblGrid>
              <a:tr h="205740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First Quarter Moon 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Full Moon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Waxing Gibbous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Third</a:t>
                      </a:r>
                      <a:r>
                        <a:rPr lang="en-US" baseline="0" dirty="0" smtClean="0">
                          <a:solidFill>
                            <a:srgbClr val="000000"/>
                          </a:solidFill>
                        </a:rPr>
                        <a:t> Quarter Moon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New Moon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Waning Crescent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Waning Gibbous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Waxing</a:t>
                      </a:r>
                      <a:r>
                        <a:rPr lang="en-US" baseline="0" dirty="0" smtClean="0">
                          <a:solidFill>
                            <a:srgbClr val="000000"/>
                          </a:solidFill>
                        </a:rPr>
                        <a:t> Crescent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1497474"/>
              </p:ext>
            </p:extLst>
          </p:nvPr>
        </p:nvGraphicFramePr>
        <p:xfrm>
          <a:off x="152400" y="4038600"/>
          <a:ext cx="899160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3950"/>
                <a:gridCol w="1123950"/>
                <a:gridCol w="1123950"/>
                <a:gridCol w="1123950"/>
                <a:gridCol w="1123950"/>
                <a:gridCol w="1123950"/>
                <a:gridCol w="1123950"/>
                <a:gridCol w="1123950"/>
              </a:tblGrid>
              <a:tr h="2057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1" dirty="0" smtClean="0">
                          <a:solidFill>
                            <a:srgbClr val="000000"/>
                          </a:solidFill>
                          <a:latin typeface="DFPBiaoKaiW5-ZhuIn"/>
                          <a:ea typeface="DFPBiaoKaiW5-ZhuIn"/>
                          <a:cs typeface="DFPBiaoKaiW5-ZhuIn"/>
                        </a:rPr>
                        <a:t>下弦月</a:t>
                      </a:r>
                      <a:endParaRPr lang="en-US" sz="3600" dirty="0" smtClean="0">
                        <a:solidFill>
                          <a:srgbClr val="000000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  <a:p>
                      <a:endParaRPr lang="en-US" sz="36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3600" b="1" dirty="0" smtClean="0">
                          <a:solidFill>
                            <a:srgbClr val="000000"/>
                          </a:solidFill>
                          <a:latin typeface="DFPBiaoKaiW5-ZhuIn"/>
                          <a:ea typeface="DFPBiaoKaiW5-ZhuIn"/>
                          <a:cs typeface="DFPBiaoKaiW5-ZhuIn"/>
                        </a:rPr>
                        <a:t>虧</a:t>
                      </a:r>
                      <a:r>
                        <a:rPr lang="zh-TW" altLang="en-US" sz="3600" b="1" dirty="0" smtClean="0">
                          <a:solidFill>
                            <a:srgbClr val="000000"/>
                          </a:solidFill>
                          <a:latin typeface="DFPBiaoKaiW5-PoIn2"/>
                          <a:ea typeface="DFPBiaoKaiW5-PoIn2"/>
                          <a:cs typeface="DFPBiaoKaiW5-PoIn2"/>
                        </a:rPr>
                        <a:t>凸</a:t>
                      </a:r>
                      <a:r>
                        <a:rPr lang="zh-TW" altLang="en-US" sz="3600" b="1" dirty="0" smtClean="0">
                          <a:solidFill>
                            <a:srgbClr val="000000"/>
                          </a:solidFill>
                          <a:latin typeface="DFPBiaoKaiW5-ZhuIn"/>
                          <a:ea typeface="DFPBiaoKaiW5-ZhuIn"/>
                          <a:cs typeface="DFPBiaoKaiW5-ZhuIn"/>
                        </a:rPr>
                        <a:t>月</a:t>
                      </a:r>
                      <a:endParaRPr lang="en-US" sz="36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1" dirty="0" smtClean="0">
                          <a:solidFill>
                            <a:srgbClr val="000000"/>
                          </a:solidFill>
                          <a:latin typeface="DFPBiaoKaiW5-ZhuIn"/>
                          <a:ea typeface="DFPBiaoKaiW5-ZhuIn"/>
                          <a:cs typeface="DFPBiaoKaiW5-ZhuIn"/>
                        </a:rPr>
                        <a:t>上弦月</a:t>
                      </a:r>
                      <a:r>
                        <a:rPr lang="en-US" altLang="ja-JP" sz="360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endParaRPr lang="en-US" sz="3600" dirty="0" smtClean="0">
                        <a:solidFill>
                          <a:srgbClr val="000000"/>
                        </a:solidFill>
                      </a:endParaRPr>
                    </a:p>
                    <a:p>
                      <a:endParaRPr lang="en-US" sz="36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1" dirty="0" smtClean="0">
                          <a:solidFill>
                            <a:srgbClr val="000000"/>
                          </a:solidFill>
                          <a:latin typeface="DFPBiaoKaiW5-ZhuIn"/>
                          <a:ea typeface="DFPBiaoKaiW5-ZhuIn"/>
                          <a:cs typeface="DFPBiaoKaiW5-ZhuIn"/>
                        </a:rPr>
                        <a:t>峨眉月</a:t>
                      </a:r>
                      <a:r>
                        <a:rPr lang="en-US" altLang="ja-JP" sz="3600" dirty="0" smtClean="0">
                          <a:solidFill>
                            <a:srgbClr val="000000"/>
                          </a:solidFill>
                          <a:latin typeface="DFPBiaoKaiW5-ZhuIn"/>
                          <a:ea typeface="DFPBiaoKaiW5-ZhuIn"/>
                          <a:cs typeface="DFPBiaoKaiW5-ZhuIn"/>
                        </a:rPr>
                        <a:t> </a:t>
                      </a:r>
                      <a:endParaRPr lang="en-US" sz="3600" dirty="0" smtClean="0">
                        <a:solidFill>
                          <a:srgbClr val="000000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  <a:p>
                      <a:endParaRPr lang="en-US" sz="36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3600" b="1" dirty="0" smtClean="0">
                          <a:solidFill>
                            <a:srgbClr val="000000"/>
                          </a:solidFill>
                          <a:latin typeface="DFPBiaoKaiW5-ZhuIn"/>
                          <a:ea typeface="DFPBiaoKaiW5-ZhuIn"/>
                          <a:cs typeface="DFPBiaoKaiW5-ZhuIn"/>
                        </a:rPr>
                        <a:t>盈</a:t>
                      </a:r>
                      <a:r>
                        <a:rPr lang="zh-TW" altLang="en-US" sz="3600" b="1" dirty="0" smtClean="0">
                          <a:solidFill>
                            <a:srgbClr val="000000"/>
                          </a:solidFill>
                          <a:latin typeface="DFPBiaoKaiW5-PoIn2"/>
                          <a:ea typeface="DFPBiaoKaiW5-PoIn2"/>
                          <a:cs typeface="DFPBiaoKaiW5-PoIn2"/>
                        </a:rPr>
                        <a:t>凸</a:t>
                      </a:r>
                      <a:r>
                        <a:rPr lang="zh-TW" altLang="en-US" sz="3600" b="1" dirty="0" smtClean="0">
                          <a:solidFill>
                            <a:srgbClr val="000000"/>
                          </a:solidFill>
                          <a:latin typeface="DFPBiaoKaiW5-ZhuIn"/>
                          <a:ea typeface="DFPBiaoKaiW5-ZhuIn"/>
                          <a:cs typeface="DFPBiaoKaiW5-ZhuIn"/>
                        </a:rPr>
                        <a:t>月</a:t>
                      </a:r>
                      <a:endParaRPr lang="en-US" sz="36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1" dirty="0" smtClean="0">
                          <a:solidFill>
                            <a:srgbClr val="000000"/>
                          </a:solidFill>
                          <a:latin typeface="DFPBiaoKaiW5-ZhuIn"/>
                          <a:ea typeface="DFPBiaoKaiW5-ZhuIn"/>
                          <a:cs typeface="DFPBiaoKaiW5-ZhuIn"/>
                        </a:rPr>
                        <a:t>殘月</a:t>
                      </a:r>
                      <a:endParaRPr lang="en-US" sz="3600" dirty="0" smtClean="0">
                        <a:solidFill>
                          <a:srgbClr val="000000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3600" b="1" dirty="0" smtClean="0">
                          <a:solidFill>
                            <a:srgbClr val="000000"/>
                          </a:solidFill>
                          <a:latin typeface="DFPBiaoKaiW5-ZhuIn"/>
                          <a:ea typeface="DFPBiaoKaiW5-ZhuIn"/>
                          <a:cs typeface="DFPBiaoKaiW5-ZhuIn"/>
                        </a:rPr>
                        <a:t>滿月</a:t>
                      </a:r>
                      <a:endParaRPr lang="en-US" sz="36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1" dirty="0" smtClean="0">
                          <a:solidFill>
                            <a:srgbClr val="000000"/>
                          </a:solidFill>
                          <a:latin typeface="DFPBiaoKaiW5-ZhuIn"/>
                          <a:ea typeface="DFPBiaoKaiW5-ZhuIn"/>
                          <a:cs typeface="DFPBiaoKaiW5-ZhuIn"/>
                        </a:rPr>
                        <a:t>新月</a:t>
                      </a:r>
                      <a:r>
                        <a:rPr lang="en-US" altLang="ja-JP" sz="3600" dirty="0" smtClean="0">
                          <a:solidFill>
                            <a:srgbClr val="000000"/>
                          </a:solidFill>
                          <a:latin typeface="DFPBiaoKaiW5-ZhuIn"/>
                          <a:ea typeface="DFPBiaoKaiW5-ZhuIn"/>
                          <a:cs typeface="DFPBiaoKaiW5-ZhuIn"/>
                        </a:rPr>
                        <a:t> </a:t>
                      </a:r>
                      <a:endParaRPr lang="en-US" sz="3600" dirty="0" smtClean="0">
                        <a:solidFill>
                          <a:srgbClr val="000000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  <a:p>
                      <a:endParaRPr lang="en-US" sz="36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cxnSp>
        <p:nvCxnSpPr>
          <p:cNvPr id="9" name="Straight Arrow Connector 8"/>
          <p:cNvCxnSpPr/>
          <p:nvPr/>
        </p:nvCxnSpPr>
        <p:spPr>
          <a:xfrm>
            <a:off x="2819400" y="2362200"/>
            <a:ext cx="2362200" cy="16764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3886200" y="2438400"/>
            <a:ext cx="4495800" cy="1524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533400" y="2362200"/>
            <a:ext cx="2362200" cy="16764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1676400" y="2362200"/>
            <a:ext cx="5715000" cy="16764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6172200" y="2286000"/>
            <a:ext cx="152400" cy="17526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5105400" y="2362200"/>
            <a:ext cx="3429000" cy="16764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1676400" y="2362200"/>
            <a:ext cx="5638800" cy="16002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>
            <a:off x="609600" y="2362200"/>
            <a:ext cx="3352800" cy="16764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73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85800"/>
            <a:ext cx="8839200" cy="1143000"/>
          </a:xfrm>
        </p:spPr>
        <p:txBody>
          <a:bodyPr/>
          <a:lstStyle/>
          <a:p>
            <a:pPr marL="0" indent="0" algn="l">
              <a:buNone/>
            </a:pPr>
            <a:r>
              <a:rPr lang="en-US" sz="3600" dirty="0">
                <a:effectLst/>
                <a:latin typeface="DFPBiaoKaiW5-ZhuIn"/>
                <a:ea typeface="DFPBiaoKaiW5-ZhuIn"/>
                <a:cs typeface="DFPBiaoKaiW5-ZhuIn"/>
              </a:rPr>
              <a:t>影</a:t>
            </a:r>
            <a:r>
              <a:rPr lang="en-US" sz="3600" dirty="0">
                <a:effectLst/>
                <a:latin typeface="DFPBiaoKaiW5-PoIn1"/>
                <a:ea typeface="DFPBiaoKaiW5-PoIn1"/>
                <a:cs typeface="DFPBiaoKaiW5-PoIn1"/>
              </a:rPr>
              <a:t>子</a:t>
            </a:r>
            <a:r>
              <a:rPr lang="en-US" sz="3600" dirty="0">
                <a:effectLst/>
                <a:latin typeface="DFPBiaoKaiW5-ZhuIn"/>
                <a:ea typeface="DFPBiaoKaiW5-ZhuIn"/>
                <a:cs typeface="DFPBiaoKaiW5-ZhuIn"/>
              </a:rPr>
              <a:t>永遠指著哪一個方向？</a:t>
            </a:r>
            <a:r>
              <a:rPr lang="en-US" sz="4000" dirty="0">
                <a:effectLst/>
                <a:latin typeface="DFPBiaoKaiW5-ZhuIn"/>
                <a:ea typeface="DFPBiaoKaiW5-ZhuIn"/>
                <a:cs typeface="DFPBiaoKaiW5-ZhuIn"/>
              </a:rPr>
              <a:t> </a:t>
            </a:r>
            <a:endParaRPr lang="en-US" sz="40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5" name="Content Placeholder 4" descr="lightsource.gif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0" b="5220"/>
          <a:stretch>
            <a:fillRect/>
          </a:stretch>
        </p:blipFill>
        <p:spPr>
          <a:xfrm>
            <a:off x="4038600" y="2438400"/>
            <a:ext cx="5105400" cy="3475038"/>
          </a:xfrm>
        </p:spPr>
      </p:pic>
      <p:sp>
        <p:nvSpPr>
          <p:cNvPr id="4" name="Rectangle 3"/>
          <p:cNvSpPr/>
          <p:nvPr/>
        </p:nvSpPr>
        <p:spPr>
          <a:xfrm>
            <a:off x="304800" y="2644170"/>
            <a:ext cx="35814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DFPBiaoKaiW5-ZhuIn"/>
                <a:ea typeface="DFPBiaoKaiW5-ZhuIn"/>
                <a:cs typeface="DFPBiaoKaiW5-ZhuIn"/>
              </a:rPr>
              <a:t>a. 面向太陽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DFPBiaoKaiW5-ZhuIn"/>
                <a:ea typeface="DFPBiaoKaiW5-ZhuIn"/>
                <a:cs typeface="DFPBiaoKaiW5-ZhuIn"/>
              </a:rPr>
              <a:t>b. 遠離太陽</a:t>
            </a:r>
            <a:r>
              <a:rPr lang="en-US" dirty="0" smtClean="0">
                <a:latin typeface="DFPBiaoKaiW5-ZhuIn"/>
                <a:ea typeface="DFPBiaoKaiW5-ZhuIn"/>
                <a:cs typeface="DFPBiaoKaiW5-ZhuIn"/>
              </a:rPr>
              <a:t>或</a:t>
            </a:r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者</a:t>
            </a:r>
            <a:r>
              <a:rPr lang="en-US" dirty="0" smtClean="0">
                <a:latin typeface="DFPBiaoKaiW5-ZhuIn"/>
                <a:ea typeface="DFPBiaoKaiW5-ZhuIn"/>
                <a:cs typeface="DFPBiaoKaiW5-ZhuIn"/>
              </a:rPr>
              <a:t>與</a:t>
            </a:r>
            <a:r>
              <a:rPr lang="en-US" dirty="0">
                <a:latin typeface="DFPBiaoKaiW5-ZhuIn"/>
                <a:ea typeface="DFPBiaoKaiW5-ZhuIn"/>
                <a:cs typeface="DFPBiaoKaiW5-ZhuIn"/>
              </a:rPr>
              <a:t>太</a:t>
            </a:r>
            <a:r>
              <a:rPr lang="en-US" dirty="0" smtClean="0">
                <a:latin typeface="DFPBiaoKaiW5-ZhuIn"/>
                <a:ea typeface="DFPBiaoKaiW5-ZhuIn"/>
                <a:cs typeface="DFPBiaoKaiW5-ZhuIn"/>
              </a:rPr>
              <a:t>陽</a:t>
            </a:r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相</a:t>
            </a:r>
            <a:r>
              <a:rPr lang="en-US" dirty="0" smtClean="0">
                <a:latin typeface="DFPBiaoKaiW5-ZhuIn"/>
                <a:ea typeface="DFPBiaoKaiW5-ZhuIn"/>
                <a:cs typeface="DFPBiaoKaiW5-ZhuIn"/>
              </a:rPr>
              <a:t>反</a:t>
            </a:r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的</a:t>
            </a:r>
            <a:r>
              <a:rPr lang="en-US" dirty="0" smtClean="0">
                <a:latin typeface="DFPBiaoKaiW5-ZhuIn"/>
                <a:ea typeface="DFPBiaoKaiW5-ZhuIn"/>
                <a:cs typeface="DFPBiaoKaiW5-ZhuIn"/>
              </a:rPr>
              <a:t>方</a:t>
            </a:r>
            <a:r>
              <a:rPr lang="en-US" dirty="0">
                <a:latin typeface="DFPBiaoKaiW5-ZhuIn"/>
                <a:ea typeface="DFPBiaoKaiW5-ZhuIn"/>
                <a:cs typeface="DFPBiaoKaiW5-ZhuIn"/>
              </a:rPr>
              <a:t>向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DFPBiaoKaiW5-ZhuIn"/>
                <a:ea typeface="DFPBiaoKaiW5-ZhuIn"/>
                <a:cs typeface="DFPBiaoKaiW5-ZhuIn"/>
              </a:rPr>
              <a:t>c. 在太陽的左邊</a:t>
            </a:r>
          </a:p>
          <a:p>
            <a:r>
              <a:rPr lang="en-US" dirty="0"/>
              <a:t> 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600" y="5410200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b. 遠離太陽或與太陽反方向</a:t>
            </a:r>
          </a:p>
        </p:txBody>
      </p:sp>
    </p:spTree>
    <p:extLst>
      <p:ext uri="{BB962C8B-B14F-4D97-AF65-F5344CB8AC3E}">
        <p14:creationId xmlns:p14="http://schemas.microsoft.com/office/powerpoint/2010/main" val="344242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>
          <a:xfrm>
            <a:off x="381000" y="36162"/>
            <a:ext cx="8458200" cy="1143000"/>
          </a:xfrm>
        </p:spPr>
        <p:txBody>
          <a:bodyPr/>
          <a:lstStyle/>
          <a:p>
            <a:pPr marL="0" indent="0" algn="l" eaLnBrk="1" hangingPunct="1">
              <a:buNone/>
            </a:pPr>
            <a:r>
              <a:rPr lang="en-US" altLang="zh-TW" sz="3600" dirty="0" smtClean="0">
                <a:effectLst/>
                <a:latin typeface="DFPBiaoKaiW5-ZhuIn"/>
                <a:ea typeface="DFPBiaoKaiW5-ZhuIn"/>
                <a:cs typeface="DFPBiaoKaiW5-ZhuIn"/>
              </a:rPr>
              <a:t>Lesson 4 </a:t>
            </a:r>
            <a:br>
              <a:rPr lang="en-US" altLang="zh-TW" sz="3600" dirty="0" smtClean="0">
                <a:effectLst/>
                <a:latin typeface="DFPBiaoKaiW5-ZhuIn"/>
                <a:ea typeface="DFPBiaoKaiW5-ZhuIn"/>
                <a:cs typeface="DFPBiaoKaiW5-ZhuIn"/>
              </a:rPr>
            </a:br>
            <a:r>
              <a:rPr lang="zh-TW" altLang="en-US" sz="3600" dirty="0" smtClean="0">
                <a:effectLst/>
                <a:latin typeface="DFPBiaoKaiW5-ZhuIn"/>
                <a:ea typeface="DFPBiaoKaiW5-ZhuIn"/>
                <a:cs typeface="DFPBiaoKaiW5-ZhuIn"/>
              </a:rPr>
              <a:t>在</a:t>
            </a:r>
            <a:r>
              <a:rPr lang="zh-TW" altLang="en-US" sz="3600" dirty="0" smtClean="0">
                <a:effectLst/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sz="3600" dirty="0" smtClean="0">
                <a:effectLst/>
                <a:latin typeface="DFPBiaoKaiW5-ZhuIn"/>
                <a:ea typeface="DFPBiaoKaiW5-ZhuIn"/>
                <a:cs typeface="DFPBiaoKaiW5-ZhuIn"/>
              </a:rPr>
              <a:t>天當中，太陽看起來從</a:t>
            </a:r>
            <a:r>
              <a:rPr lang="zh-TW" altLang="en-US" sz="3600" dirty="0">
                <a:effectLst/>
                <a:latin typeface="DFPBiaoKaiW5-ZhuIn"/>
                <a:ea typeface="DFPBiaoKaiW5-ZhuIn"/>
                <a:cs typeface="DFPBiaoKaiW5-ZhuIn"/>
              </a:rPr>
              <a:t>天空的</a:t>
            </a:r>
            <a:r>
              <a:rPr lang="zh-TW" altLang="en-US" sz="3600" dirty="0">
                <a:effectLst/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sz="3600" dirty="0">
                <a:effectLst/>
                <a:latin typeface="DFPBiaoKaiW5-ZhuIn"/>
                <a:ea typeface="DFPBiaoKaiW5-ZhuIn"/>
                <a:cs typeface="DFPBiaoKaiW5-ZhuIn"/>
              </a:rPr>
              <a:t>邊橫跨到另外</a:t>
            </a:r>
            <a:r>
              <a:rPr lang="zh-TW" altLang="en-US" sz="3600" dirty="0">
                <a:effectLst/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sz="3600" dirty="0">
                <a:effectLst/>
                <a:latin typeface="DFPBiaoKaiW5-ZhuIn"/>
                <a:ea typeface="DFPBiaoKaiW5-ZhuIn"/>
                <a:cs typeface="DFPBiaoKaiW5-ZhuIn"/>
              </a:rPr>
              <a:t>邊的原因是？</a:t>
            </a:r>
            <a:r>
              <a:rPr lang="en-US" altLang="ja-JP" sz="3600" dirty="0">
                <a:effectLst/>
                <a:latin typeface="DFPBiaoKaiW5-ZhuIn"/>
                <a:ea typeface="DFPBiaoKaiW5-ZhuIn"/>
                <a:cs typeface="DFPBiaoKaiW5-ZhuIn"/>
              </a:rPr>
              <a:t/>
            </a:r>
            <a:br>
              <a:rPr lang="en-US" altLang="ja-JP" sz="3600" dirty="0">
                <a:effectLst/>
                <a:latin typeface="DFPBiaoKaiW5-ZhuIn"/>
                <a:ea typeface="DFPBiaoKaiW5-ZhuIn"/>
                <a:cs typeface="DFPBiaoKaiW5-ZhuIn"/>
              </a:rPr>
            </a:br>
            <a:endParaRPr lang="en-US" sz="3600" dirty="0">
              <a:effectLst/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22530" name="Content Placeholder 5" descr="across the sky.jpg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60" b="-1060"/>
          <a:stretch>
            <a:fillRect/>
          </a:stretch>
        </p:blipFill>
        <p:spPr>
          <a:xfrm>
            <a:off x="1295400" y="2819400"/>
            <a:ext cx="6388100" cy="1590675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819400" y="4495800"/>
            <a:ext cx="3287712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地球自轉</a:t>
            </a:r>
            <a:endParaRPr lang="en-US" altLang="zh-TW" sz="3600" dirty="0">
              <a:latin typeface="DFPBiaoKaiW5-ZhuIn"/>
              <a:ea typeface="DFPBiaoKaiW5-ZhuIn"/>
              <a:cs typeface="DFPBiaoKaiW5-ZhuIn"/>
            </a:endParaRPr>
          </a:p>
          <a:p>
            <a:pPr eaLnBrk="1" hangingPunct="1">
              <a:buFontTx/>
              <a:buAutoNum type="arabicPeriod"/>
            </a:pP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月球自轉</a:t>
            </a:r>
            <a:endParaRPr lang="en-US" altLang="zh-TW" sz="3600" dirty="0">
              <a:latin typeface="DFPBiaoKaiW5-ZhuIn"/>
              <a:ea typeface="DFPBiaoKaiW5-ZhuIn"/>
              <a:cs typeface="DFPBiaoKaiW5-ZhuIn"/>
            </a:endParaRPr>
          </a:p>
          <a:p>
            <a:pPr eaLnBrk="1" hangingPunct="1">
              <a:buFontTx/>
              <a:buAutoNum type="arabicPeriod"/>
            </a:pP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太陽自轉</a:t>
            </a:r>
            <a:endParaRPr lang="en-US" sz="36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124200" y="6264873"/>
            <a:ext cx="2647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TW" altLang="en-US" sz="32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地球自轉</a:t>
            </a:r>
            <a:endParaRPr lang="en-US" altLang="zh-TW" sz="32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269019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362200"/>
            <a:ext cx="6512511" cy="1143000"/>
          </a:xfrm>
        </p:spPr>
        <p:txBody>
          <a:bodyPr/>
          <a:lstStyle/>
          <a:p>
            <a:pPr algn="ctr"/>
            <a:r>
              <a:rPr lang="en-US" dirty="0" smtClean="0"/>
              <a:t>Lesson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3162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382000" cy="1143000"/>
          </a:xfrm>
        </p:spPr>
        <p:txBody>
          <a:bodyPr/>
          <a:lstStyle/>
          <a:p>
            <a:pPr algn="l" eaLnBrk="1" hangingPunct="1"/>
            <a:r>
              <a:rPr lang="zh-TW" altLang="en-US" sz="4000" dirty="0">
                <a:effectLst/>
                <a:latin typeface="DFPBiaoKaiW5-ZhuIn"/>
                <a:ea typeface="DFPBiaoKaiW5-ZhuIn"/>
                <a:cs typeface="DFPBiaoKaiW5-ZhuIn"/>
              </a:rPr>
              <a:t>太陽每天從哪</a:t>
            </a:r>
            <a:r>
              <a:rPr lang="zh-TW" altLang="en-US" sz="4000" dirty="0">
                <a:effectLst/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sz="4000" dirty="0">
                <a:effectLst/>
                <a:latin typeface="DFPBiaoKaiW5-ZhuIn"/>
                <a:ea typeface="DFPBiaoKaiW5-ZhuIn"/>
                <a:cs typeface="DFPBiaoKaiW5-ZhuIn"/>
              </a:rPr>
              <a:t>邊升起？</a:t>
            </a:r>
            <a:r>
              <a:rPr lang="en-US" altLang="ja-JP" sz="4000" dirty="0">
                <a:latin typeface="DFPBiaoKaiW5-ZhuIn"/>
                <a:ea typeface="DFPBiaoKaiW5-ZhuIn"/>
                <a:cs typeface="DFPBiaoKaiW5-ZhuIn"/>
              </a:rPr>
              <a:t> </a:t>
            </a:r>
            <a:endParaRPr lang="en-US" sz="40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98538" y="1633538"/>
            <a:ext cx="1685077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zh-TW" altLang="en-US" sz="3200" dirty="0" smtClean="0">
                <a:latin typeface="DFPBiaoKaiW5-ZhuIn"/>
                <a:ea typeface="DFPBiaoKaiW5-ZhuIn"/>
                <a:cs typeface="DFPBiaoKaiW5-ZhuIn"/>
              </a:rPr>
              <a:t>東邊</a:t>
            </a:r>
            <a:endParaRPr lang="en-US" altLang="zh-TW" sz="3200" dirty="0">
              <a:latin typeface="DFPBiaoKaiW5-ZhuIn"/>
              <a:ea typeface="DFPBiaoKaiW5-ZhuIn"/>
              <a:cs typeface="DFPBiaoKaiW5-ZhuIn"/>
            </a:endParaRPr>
          </a:p>
          <a:p>
            <a:pPr eaLnBrk="1" hangingPunct="1">
              <a:buFontTx/>
              <a:buAutoNum type="arabicPeriod"/>
            </a:pPr>
            <a:r>
              <a:rPr lang="zh-TW" altLang="en-US" sz="3200" dirty="0" smtClean="0">
                <a:latin typeface="DFPBiaoKaiW5-ZhuIn"/>
                <a:ea typeface="DFPBiaoKaiW5-ZhuIn"/>
                <a:cs typeface="DFPBiaoKaiW5-ZhuIn"/>
              </a:rPr>
              <a:t>西邊</a:t>
            </a:r>
            <a:endParaRPr lang="en-US" altLang="zh-TW" sz="3200" dirty="0">
              <a:latin typeface="DFPBiaoKaiW5-ZhuIn"/>
              <a:ea typeface="DFPBiaoKaiW5-ZhuIn"/>
              <a:cs typeface="DFPBiaoKaiW5-ZhuIn"/>
            </a:endParaRPr>
          </a:p>
          <a:p>
            <a:pPr eaLnBrk="1" hangingPunct="1">
              <a:buFontTx/>
              <a:buAutoNum type="arabicPeriod"/>
            </a:pPr>
            <a:r>
              <a:rPr lang="zh-TW" altLang="en-US" sz="3200" dirty="0" smtClean="0">
                <a:latin typeface="DFPBiaoKaiW5-ZhuIn"/>
                <a:ea typeface="DFPBiaoKaiW5-ZhuIn"/>
                <a:cs typeface="DFPBiaoKaiW5-ZhuIn"/>
              </a:rPr>
              <a:t>南邊</a:t>
            </a:r>
            <a:endParaRPr lang="en-US" altLang="zh-TW" sz="3200" dirty="0">
              <a:latin typeface="DFPBiaoKaiW5-ZhuIn"/>
              <a:ea typeface="DFPBiaoKaiW5-ZhuIn"/>
              <a:cs typeface="DFPBiaoKaiW5-ZhuIn"/>
            </a:endParaRPr>
          </a:p>
          <a:p>
            <a:pPr eaLnBrk="1" hangingPunct="1">
              <a:buFontTx/>
              <a:buAutoNum type="arabicPeriod"/>
            </a:pPr>
            <a:r>
              <a:rPr lang="zh-TW" altLang="en-US" sz="3200" dirty="0" smtClean="0">
                <a:latin typeface="DFPBiaoKaiW5-ZhuIn"/>
                <a:ea typeface="DFPBiaoKaiW5-ZhuIn"/>
                <a:cs typeface="DFPBiaoKaiW5-ZhuIn"/>
              </a:rPr>
              <a:t>北邊</a:t>
            </a:r>
            <a:endParaRPr lang="en-US" altLang="zh-TW" sz="32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>
            <a:off x="1306513" y="4022725"/>
            <a:ext cx="1685077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zh-TW" altLang="en-US" sz="3200" dirty="0" smtClean="0">
                <a:solidFill>
                  <a:srgbClr val="C0504D"/>
                </a:solidFill>
                <a:latin typeface="DFPBiaoKaiW5-ZhuIn"/>
                <a:ea typeface="DFPBiaoKaiW5-ZhuIn"/>
                <a:cs typeface="DFPBiaoKaiW5-ZhuIn"/>
              </a:rPr>
              <a:t>東邊</a:t>
            </a:r>
            <a:endParaRPr lang="en-US" altLang="zh-TW" sz="3200" dirty="0">
              <a:solidFill>
                <a:srgbClr val="C0504D"/>
              </a:solidFill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6" name="sunrise.gif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29000" y="1600200"/>
            <a:ext cx="5232400" cy="3475037"/>
          </a:xfrm>
        </p:spPr>
      </p:pic>
    </p:spTree>
    <p:extLst>
      <p:ext uri="{BB962C8B-B14F-4D97-AF65-F5344CB8AC3E}">
        <p14:creationId xmlns:p14="http://schemas.microsoft.com/office/powerpoint/2010/main" val="137215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6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en-US" altLang="zh-TW" dirty="0">
                <a:latin typeface="DFPBiaoKaiW5-ZhuIn" charset="0"/>
                <a:cs typeface="DFPBiaoKaiW5-ZhuIn" charset="0"/>
              </a:rPr>
              <a:t/>
            </a:r>
            <a:br>
              <a:rPr lang="en-US" altLang="zh-TW" dirty="0">
                <a:latin typeface="DFPBiaoKaiW5-ZhuIn" charset="0"/>
                <a:cs typeface="DFPBiaoKaiW5-ZhuIn" charset="0"/>
              </a:rPr>
            </a:br>
            <a:r>
              <a:rPr lang="en-US" altLang="zh-TW" dirty="0">
                <a:latin typeface="DFPBiaoKaiW5-ZhuIn" charset="0"/>
                <a:cs typeface="DFPBiaoKaiW5-ZhuIn" charset="0"/>
              </a:rPr>
              <a:t/>
            </a:r>
            <a:br>
              <a:rPr lang="en-US" altLang="zh-TW" dirty="0">
                <a:latin typeface="DFPBiaoKaiW5-ZhuIn" charset="0"/>
                <a:cs typeface="DFPBiaoKaiW5-ZhuIn" charset="0"/>
              </a:rPr>
            </a:br>
            <a:r>
              <a:rPr lang="en-US" altLang="zh-TW" dirty="0">
                <a:latin typeface="DFPBiaoKaiW5-ZhuIn" charset="0"/>
                <a:cs typeface="DFPBiaoKaiW5-ZhuIn" charset="0"/>
              </a:rPr>
              <a:t/>
            </a:r>
            <a:br>
              <a:rPr lang="en-US" altLang="zh-TW" dirty="0">
                <a:latin typeface="DFPBiaoKaiW5-ZhuIn" charset="0"/>
                <a:cs typeface="DFPBiaoKaiW5-ZhuIn" charset="0"/>
              </a:rPr>
            </a:br>
            <a:r>
              <a:rPr lang="en-US" altLang="zh-TW" dirty="0">
                <a:latin typeface="DFPBiaoKaiW5-ZhuIn" charset="0"/>
                <a:cs typeface="DFPBiaoKaiW5-ZhuIn" charset="0"/>
              </a:rPr>
              <a:t/>
            </a:r>
            <a:br>
              <a:rPr lang="en-US" altLang="zh-TW" dirty="0">
                <a:latin typeface="DFPBiaoKaiW5-ZhuIn" charset="0"/>
                <a:cs typeface="DFPBiaoKaiW5-ZhuIn" charset="0"/>
              </a:rPr>
            </a:br>
            <a:endParaRPr lang="en-US" dirty="0">
              <a:latin typeface="Calibri" charset="0"/>
            </a:endParaRPr>
          </a:p>
        </p:txBody>
      </p:sp>
      <p:sp>
        <p:nvSpPr>
          <p:cNvPr id="18435" name="Rectangle 4"/>
          <p:cNvSpPr>
            <a:spLocks noChangeArrowheads="1"/>
          </p:cNvSpPr>
          <p:nvPr/>
        </p:nvSpPr>
        <p:spPr bwMode="auto">
          <a:xfrm>
            <a:off x="558800" y="1674813"/>
            <a:ext cx="2319338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</a:rPr>
              <a:t>東邊</a:t>
            </a:r>
            <a:endParaRPr lang="en-US" altLang="zh-TW" sz="3600" dirty="0" smtClean="0">
              <a:latin typeface="DFPBiaoKaiW5-ZhuIn"/>
              <a:ea typeface="DFPBiaoKaiW5-ZhuIn"/>
              <a:cs typeface="DFPBiaoKaiW5-ZhuIn"/>
            </a:endParaRPr>
          </a:p>
          <a:p>
            <a:pPr marL="342900" indent="-342900">
              <a:buFontTx/>
              <a:buAutoNum type="arabicPeriod"/>
            </a:pP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</a:rPr>
              <a:t>西邊</a:t>
            </a:r>
            <a:endParaRPr lang="en-US" altLang="zh-TW" sz="3600" dirty="0">
              <a:latin typeface="DFPBiaoKaiW5-ZhuIn"/>
              <a:ea typeface="DFPBiaoKaiW5-ZhuIn"/>
              <a:cs typeface="DFPBiaoKaiW5-ZhuIn"/>
            </a:endParaRPr>
          </a:p>
          <a:p>
            <a:pPr marL="342900" indent="-342900">
              <a:buFontTx/>
              <a:buAutoNum type="arabicPeriod"/>
            </a:pP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</a:rPr>
              <a:t>南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邊</a:t>
            </a:r>
            <a:endParaRPr lang="en-US" altLang="zh-TW" sz="3600" dirty="0">
              <a:latin typeface="DFPBiaoKaiW5-ZhuIn"/>
              <a:ea typeface="DFPBiaoKaiW5-ZhuIn"/>
              <a:cs typeface="DFPBiaoKaiW5-ZhuIn"/>
            </a:endParaRPr>
          </a:p>
          <a:p>
            <a:pPr marL="342900" indent="-342900">
              <a:buFontTx/>
              <a:buAutoNum type="arabicPeriod"/>
            </a:pP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</a:rPr>
              <a:t>北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邊</a:t>
            </a:r>
            <a:endParaRPr lang="en-US" sz="36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8436" name="Rectangle 5"/>
          <p:cNvSpPr>
            <a:spLocks noChangeArrowheads="1"/>
          </p:cNvSpPr>
          <p:nvPr/>
        </p:nvSpPr>
        <p:spPr bwMode="auto">
          <a:xfrm>
            <a:off x="762000" y="5181600"/>
            <a:ext cx="1685077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zh-TW" altLang="en-US" sz="32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西</a:t>
            </a:r>
            <a:r>
              <a:rPr lang="zh-TW" altLang="en-US" sz="32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邊</a:t>
            </a:r>
            <a:endParaRPr lang="en-US" altLang="zh-TW" sz="32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2400" y="457200"/>
            <a:ext cx="8991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4000" dirty="0" smtClean="0">
                <a:latin typeface="DFPBiaoKaiW5-ZhuIn"/>
                <a:ea typeface="DFPBiaoKaiW5-ZhuIn"/>
                <a:cs typeface="DFPBiaoKaiW5-ZhuIn"/>
              </a:rPr>
              <a:t>太陽每天從哪</a:t>
            </a:r>
            <a:r>
              <a:rPr lang="zh-TW" altLang="en-US" sz="4000" dirty="0" smtClean="0"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sz="4000" dirty="0" smtClean="0">
                <a:latin typeface="DFPBiaoKaiW5-ZhuIn"/>
                <a:ea typeface="DFPBiaoKaiW5-ZhuIn"/>
                <a:cs typeface="DFPBiaoKaiW5-ZhuIn"/>
              </a:rPr>
              <a:t>邊降落？</a:t>
            </a:r>
            <a:endParaRPr lang="en-US" sz="4000" dirty="0"/>
          </a:p>
        </p:txBody>
      </p:sp>
      <p:pic>
        <p:nvPicPr>
          <p:cNvPr id="8" name="sunsetgif.gif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124200" y="1447800"/>
            <a:ext cx="5753100" cy="3475037"/>
          </a:xfrm>
        </p:spPr>
      </p:pic>
    </p:spTree>
    <p:extLst>
      <p:ext uri="{BB962C8B-B14F-4D97-AF65-F5344CB8AC3E}">
        <p14:creationId xmlns:p14="http://schemas.microsoft.com/office/powerpoint/2010/main" val="33950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543800" cy="1143000"/>
          </a:xfrm>
        </p:spPr>
        <p:txBody>
          <a:bodyPr/>
          <a:lstStyle/>
          <a:p>
            <a:pPr marL="0" indent="0" algn="l" eaLnBrk="1" hangingPunct="1">
              <a:buNone/>
            </a:pPr>
            <a:r>
              <a:rPr lang="zh-TW" altLang="en-US" dirty="0">
                <a:effectLst/>
                <a:latin typeface="DFPBiaoKaiW5-ZhuIn"/>
                <a:ea typeface="DFPBiaoKaiW5-ZhuIn"/>
                <a:cs typeface="DFPBiaoKaiW5-ZhuIn"/>
              </a:rPr>
              <a:t>地球面向太陽是</a:t>
            </a:r>
            <a:r>
              <a:rPr lang="zh-TW" altLang="en-US" dirty="0">
                <a:effectLst/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dirty="0">
                <a:effectLst/>
                <a:latin typeface="DFPBiaoKaiW5-ZhuIn"/>
                <a:ea typeface="DFPBiaoKaiW5-ZhuIn"/>
                <a:cs typeface="DFPBiaoKaiW5-ZhuIn"/>
              </a:rPr>
              <a:t>天的哪時候？</a:t>
            </a:r>
            <a:r>
              <a:rPr lang="en-US" altLang="ja-JP" dirty="0">
                <a:effectLst/>
                <a:latin typeface="DFPBiaoKaiW5-ZhuIn"/>
                <a:ea typeface="DFPBiaoKaiW5-ZhuIn"/>
                <a:cs typeface="DFPBiaoKaiW5-ZhuIn"/>
              </a:rPr>
              <a:t> </a:t>
            </a:r>
            <a:endParaRPr lang="en-US" dirty="0">
              <a:effectLst/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57200" y="2773363"/>
            <a:ext cx="1724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altLang="en-US" sz="4000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白天</a:t>
            </a:r>
            <a:endParaRPr lang="en-US" sz="40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15363" name="Content Placeholder 8" descr="daytime.gif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562" b="-22562"/>
          <a:stretch>
            <a:fillRect/>
          </a:stretch>
        </p:blipFill>
        <p:spPr>
          <a:xfrm>
            <a:off x="2862263" y="1600200"/>
            <a:ext cx="5824537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62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>
          <a:xfrm>
            <a:off x="0" y="533400"/>
            <a:ext cx="8991600" cy="1143000"/>
          </a:xfrm>
        </p:spPr>
        <p:txBody>
          <a:bodyPr/>
          <a:lstStyle/>
          <a:p>
            <a:pPr algn="l" eaLnBrk="1" hangingPunct="1"/>
            <a:r>
              <a:rPr lang="zh-TW" altLang="en-US" dirty="0">
                <a:effectLst/>
                <a:latin typeface="DFPBiaoKaiW5-ZhuIn"/>
                <a:ea typeface="DFPBiaoKaiW5-ZhuIn"/>
                <a:cs typeface="DFPBiaoKaiW5-ZhuIn"/>
              </a:rPr>
              <a:t>地球背向太陽是</a:t>
            </a:r>
            <a:r>
              <a:rPr lang="zh-TW" altLang="en-US" dirty="0">
                <a:effectLst/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dirty="0">
                <a:effectLst/>
                <a:latin typeface="DFPBiaoKaiW5-ZhuIn"/>
                <a:ea typeface="DFPBiaoKaiW5-ZhuIn"/>
                <a:cs typeface="DFPBiaoKaiW5-ZhuIn"/>
              </a:rPr>
              <a:t>天的哪時候？</a:t>
            </a:r>
            <a:r>
              <a:rPr lang="en-US" altLang="ja-JP" dirty="0">
                <a:effectLst/>
                <a:latin typeface="DFPBiaoKaiW5-ZhuIn"/>
                <a:ea typeface="DFPBiaoKaiW5-ZhuIn"/>
                <a:cs typeface="DFPBiaoKaiW5-ZhuIn"/>
              </a:rPr>
              <a:t> </a:t>
            </a:r>
            <a:endParaRPr lang="en-US" dirty="0">
              <a:effectLst/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14338" name="Content Placeholder 4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5" r="7785"/>
          <a:stretch>
            <a:fillRect/>
          </a:stretch>
        </p:blipFill>
        <p:spPr>
          <a:xfrm>
            <a:off x="4381500" y="2306638"/>
            <a:ext cx="4305300" cy="3819525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270000" y="3154363"/>
            <a:ext cx="187801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altLang="en-US" sz="44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夜晚</a:t>
            </a:r>
            <a:endParaRPr lang="en-US" sz="44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19107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305800" cy="1143000"/>
          </a:xfrm>
        </p:spPr>
        <p:txBody>
          <a:bodyPr/>
          <a:lstStyle/>
          <a:p>
            <a:pPr algn="l" eaLnBrk="1" hangingPunct="1"/>
            <a:r>
              <a:rPr lang="zh-TW" altLang="en-US" dirty="0" smtClean="0">
                <a:effectLst/>
                <a:latin typeface="DFPBiaoKaiW5-PoIn1"/>
                <a:ea typeface="DFPBiaoKaiW5-PoIn1"/>
                <a:cs typeface="DFPBiaoKaiW5-PoIn1"/>
              </a:rPr>
              <a:t>為</a:t>
            </a:r>
            <a:r>
              <a:rPr lang="zh-TW" altLang="en-US" dirty="0" smtClean="0">
                <a:effectLst/>
                <a:latin typeface="DFPBiaoKaiW5-ZhuIn"/>
                <a:ea typeface="DFPBiaoKaiW5-ZhuIn"/>
                <a:cs typeface="DFPBiaoKaiW5-ZhuIn"/>
              </a:rPr>
              <a:t>什麼會有白天和夜晚</a:t>
            </a:r>
            <a:r>
              <a:rPr lang="zh-TW" altLang="en-US" dirty="0">
                <a:effectLst/>
                <a:latin typeface="DFPBiaoKaiW5-ZhuIn"/>
                <a:ea typeface="DFPBiaoKaiW5-ZhuIn"/>
                <a:cs typeface="DFPBiaoKaiW5-ZhuIn"/>
              </a:rPr>
              <a:t>？</a:t>
            </a:r>
            <a:r>
              <a:rPr lang="en-US" altLang="ja-JP" dirty="0">
                <a:effectLst/>
                <a:latin typeface="DFPBiaoKaiW5-ZhuIn"/>
                <a:ea typeface="DFPBiaoKaiW5-ZhuIn"/>
                <a:cs typeface="DFPBiaoKaiW5-ZhuIn"/>
              </a:rPr>
              <a:t> </a:t>
            </a:r>
            <a:endParaRPr lang="en-US" dirty="0">
              <a:effectLst/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5" name="Content Placeholder 4" descr="Earth-rotats-on-axis-sm.gif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6" r="7716"/>
          <a:stretch>
            <a:fillRect/>
          </a:stretch>
        </p:blipFill>
        <p:spPr>
          <a:xfrm>
            <a:off x="4859338" y="1600200"/>
            <a:ext cx="3827462" cy="4525963"/>
          </a:xfrm>
          <a:prstGeom prst="rect">
            <a:avLst/>
          </a:prstGeom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28600" y="2057400"/>
            <a:ext cx="4046538" cy="3288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latin typeface="DFPBiaoKaiW5-ZhuIn"/>
                <a:ea typeface="DFPBiaoKaiW5-ZhuIn"/>
                <a:cs typeface="DFPBiaoKaiW5-ZhuIn"/>
              </a:rPr>
              <a:t>a. </a:t>
            </a:r>
            <a:r>
              <a:rPr lang="zh-TW" altLang="en-US" sz="2800" dirty="0">
                <a:latin typeface="DFPBiaoKaiW5-ZhuIn"/>
                <a:ea typeface="DFPBiaoKaiW5-ZhuIn"/>
                <a:cs typeface="DFPBiaoKaiW5-ZhuIn"/>
              </a:rPr>
              <a:t>地球自轉</a:t>
            </a:r>
            <a:endParaRPr lang="en-US" altLang="ja-JP" sz="2800" dirty="0">
              <a:latin typeface="DFPBiaoKaiW5-ZhuIn"/>
              <a:ea typeface="DFPBiaoKaiW5-ZhuIn"/>
              <a:cs typeface="DFPBiaoKaiW5-ZhuIn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latin typeface="DFPBiaoKaiW5-ZhuIn"/>
                <a:ea typeface="DFPBiaoKaiW5-ZhuIn"/>
                <a:cs typeface="DFPBiaoKaiW5-ZhuIn"/>
              </a:rPr>
              <a:t>b. </a:t>
            </a:r>
            <a:r>
              <a:rPr lang="zh-TW" altLang="en-US" sz="2800" dirty="0">
                <a:latin typeface="DFPBiaoKaiW5-ZhuIn"/>
                <a:ea typeface="DFPBiaoKaiW5-ZhuIn"/>
                <a:cs typeface="DFPBiaoKaiW5-ZhuIn"/>
              </a:rPr>
              <a:t>地球繞</a:t>
            </a:r>
            <a:r>
              <a:rPr lang="en-US" sz="2800" dirty="0">
                <a:latin typeface="DFPBiaoKaiW5-ZhuIn"/>
                <a:ea typeface="DFPBiaoKaiW5-ZhuIn"/>
                <a:cs typeface="DFPBiaoKaiW5-ZhuIn"/>
              </a:rPr>
              <a:t>著</a:t>
            </a:r>
            <a:r>
              <a:rPr lang="zh-TW" altLang="en-US" sz="2800" dirty="0">
                <a:latin typeface="DFPBiaoKaiW5-ZhuIn"/>
                <a:ea typeface="DFPBiaoKaiW5-ZhuIn"/>
                <a:cs typeface="DFPBiaoKaiW5-ZhuIn"/>
              </a:rPr>
              <a:t>太陽公轉</a:t>
            </a:r>
            <a:endParaRPr lang="en-US" altLang="ja-JP" sz="2800" dirty="0">
              <a:latin typeface="DFPBiaoKaiW5-ZhuIn"/>
              <a:ea typeface="DFPBiaoKaiW5-ZhuIn"/>
              <a:cs typeface="DFPBiaoKaiW5-ZhuIn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latin typeface="DFPBiaoKaiW5-ZhuIn"/>
                <a:ea typeface="DFPBiaoKaiW5-ZhuIn"/>
                <a:cs typeface="DFPBiaoKaiW5-ZhuIn"/>
              </a:rPr>
              <a:t>c. </a:t>
            </a:r>
            <a:r>
              <a:rPr lang="zh-TW" altLang="en-US" sz="2800" dirty="0">
                <a:latin typeface="DFPBiaoKaiW5-ZhuIn"/>
                <a:ea typeface="DFPBiaoKaiW5-ZhuIn"/>
                <a:cs typeface="DFPBiaoKaiW5-ZhuIn"/>
              </a:rPr>
              <a:t>月亮繞</a:t>
            </a:r>
            <a:r>
              <a:rPr lang="en-US" sz="2800" dirty="0">
                <a:latin typeface="DFPBiaoKaiW5-ZhuIn"/>
                <a:ea typeface="DFPBiaoKaiW5-ZhuIn"/>
                <a:cs typeface="DFPBiaoKaiW5-ZhuIn"/>
              </a:rPr>
              <a:t>著</a:t>
            </a:r>
            <a:r>
              <a:rPr lang="zh-TW" altLang="en-US" sz="2800" dirty="0">
                <a:latin typeface="DFPBiaoKaiW5-ZhuIn"/>
                <a:ea typeface="DFPBiaoKaiW5-ZhuIn"/>
                <a:cs typeface="DFPBiaoKaiW5-ZhuIn"/>
              </a:rPr>
              <a:t>地球公轉</a:t>
            </a:r>
            <a:endParaRPr lang="en-US" sz="28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81000" y="5638800"/>
            <a:ext cx="3760364" cy="964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>
                <a:solidFill>
                  <a:srgbClr val="C0504D"/>
                </a:solidFill>
                <a:latin typeface="DFPBiaoKaiW5-PoIn1"/>
                <a:ea typeface="DFPBiaoKaiW5-PoIn1"/>
                <a:cs typeface="DFPBiaoKaiW5-PoIn1"/>
              </a:rPr>
              <a:t>a. </a:t>
            </a:r>
            <a:r>
              <a:rPr lang="zh-TW" altLang="en-US" sz="4000" dirty="0">
                <a:solidFill>
                  <a:srgbClr val="C0504D"/>
                </a:solidFill>
                <a:latin typeface="DFPBiaoKaiW5-ZhuIn"/>
                <a:ea typeface="DFPBiaoKaiW5-ZhuIn"/>
                <a:cs typeface="DFPBiaoKaiW5-ZhuIn"/>
              </a:rPr>
              <a:t>地球自轉</a:t>
            </a:r>
            <a:endParaRPr lang="en-US" sz="4000" dirty="0">
              <a:solidFill>
                <a:srgbClr val="C0504D"/>
              </a:solidFill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3473109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305800" cy="1143000"/>
          </a:xfrm>
        </p:spPr>
        <p:txBody>
          <a:bodyPr/>
          <a:lstStyle/>
          <a:p>
            <a:pPr algn="l" eaLnBrk="1" hangingPunct="1"/>
            <a:r>
              <a:rPr lang="zh-TW" altLang="en-US" dirty="0" smtClean="0">
                <a:effectLst/>
                <a:latin typeface="DFPBiaoKaiW5-PoIn1"/>
                <a:ea typeface="DFPBiaoKaiW5-PoIn1"/>
                <a:cs typeface="DFPBiaoKaiW5-PoIn1"/>
              </a:rPr>
              <a:t>為</a:t>
            </a:r>
            <a:r>
              <a:rPr lang="zh-TW" altLang="en-US" dirty="0" smtClean="0">
                <a:effectLst/>
                <a:latin typeface="DFPBiaoKaiW5-ZhuIn"/>
                <a:ea typeface="DFPBiaoKaiW5-ZhuIn"/>
                <a:cs typeface="DFPBiaoKaiW5-ZhuIn"/>
              </a:rPr>
              <a:t>什麼會有</a:t>
            </a:r>
            <a:r>
              <a:rPr lang="zh-TW" altLang="en-US" dirty="0" smtClean="0">
                <a:effectLst/>
                <a:latin typeface="DFPBiaoKaiW5-PoIn1" charset="-120"/>
                <a:ea typeface="DFPBiaoKaiW5-PoIn1" charset="-120"/>
                <a:cs typeface="DFPBiaoKaiW5-PoIn1" charset="-120"/>
              </a:rPr>
              <a:t>不</a:t>
            </a:r>
            <a:r>
              <a:rPr lang="zh-TW" altLang="en-US" dirty="0" smtClean="0">
                <a:effectLst/>
                <a:latin typeface="DFPBiaoKaiW5-ZhuIn"/>
                <a:ea typeface="DFPBiaoKaiW5-ZhuIn"/>
                <a:cs typeface="DFPBiaoKaiW5-ZhuIn"/>
              </a:rPr>
              <a:t>同的季節？</a:t>
            </a:r>
            <a:r>
              <a:rPr lang="en-US" altLang="ja-JP" dirty="0" smtClean="0">
                <a:effectLst/>
                <a:latin typeface="DFPBiaoKaiW5-ZhuIn"/>
                <a:ea typeface="DFPBiaoKaiW5-ZhuIn"/>
                <a:cs typeface="DFPBiaoKaiW5-ZhuIn"/>
              </a:rPr>
              <a:t> </a:t>
            </a:r>
            <a:endParaRPr lang="en-US" dirty="0">
              <a:effectLst/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28600" y="2057400"/>
            <a:ext cx="4046538" cy="3288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latin typeface="DFPBiaoKaiW5-ZhuIn"/>
                <a:ea typeface="DFPBiaoKaiW5-ZhuIn"/>
                <a:cs typeface="DFPBiaoKaiW5-ZhuIn"/>
              </a:rPr>
              <a:t>a. </a:t>
            </a:r>
            <a:r>
              <a:rPr lang="zh-TW" altLang="en-US" sz="2800" dirty="0" smtClean="0">
                <a:latin typeface="DFPBiaoKaiW5-ZhuIn"/>
                <a:ea typeface="DFPBiaoKaiW5-ZhuIn"/>
                <a:cs typeface="DFPBiaoKaiW5-ZhuIn"/>
              </a:rPr>
              <a:t>地球自轉</a:t>
            </a:r>
            <a:endParaRPr lang="en-US" altLang="ja-JP" sz="2800" dirty="0">
              <a:latin typeface="DFPBiaoKaiW5-ZhuIn"/>
              <a:ea typeface="DFPBiaoKaiW5-ZhuIn"/>
              <a:cs typeface="DFPBiaoKaiW5-ZhuIn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latin typeface="DFPBiaoKaiW5-ZhuIn"/>
                <a:ea typeface="DFPBiaoKaiW5-ZhuIn"/>
                <a:cs typeface="DFPBiaoKaiW5-ZhuIn"/>
              </a:rPr>
              <a:t>b. </a:t>
            </a:r>
            <a:r>
              <a:rPr lang="zh-TW" altLang="en-US" sz="2800" dirty="0">
                <a:latin typeface="DFPBiaoKaiW5-ZhuIn"/>
                <a:ea typeface="DFPBiaoKaiW5-ZhuIn"/>
                <a:cs typeface="DFPBiaoKaiW5-ZhuIn"/>
              </a:rPr>
              <a:t>地球繞</a:t>
            </a:r>
            <a:r>
              <a:rPr lang="en-US" sz="2800" dirty="0">
                <a:latin typeface="DFPBiaoKaiW5-ZhuIn"/>
                <a:ea typeface="DFPBiaoKaiW5-ZhuIn"/>
                <a:cs typeface="DFPBiaoKaiW5-ZhuIn"/>
              </a:rPr>
              <a:t>著</a:t>
            </a:r>
            <a:r>
              <a:rPr lang="zh-TW" altLang="en-US" sz="2800" dirty="0">
                <a:latin typeface="DFPBiaoKaiW5-ZhuIn"/>
                <a:ea typeface="DFPBiaoKaiW5-ZhuIn"/>
                <a:cs typeface="DFPBiaoKaiW5-ZhuIn"/>
              </a:rPr>
              <a:t>太陽公轉</a:t>
            </a:r>
            <a:endParaRPr lang="en-US" altLang="ja-JP" sz="2800" dirty="0">
              <a:latin typeface="DFPBiaoKaiW5-ZhuIn"/>
              <a:ea typeface="DFPBiaoKaiW5-ZhuIn"/>
              <a:cs typeface="DFPBiaoKaiW5-ZhuIn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latin typeface="DFPBiaoKaiW5-ZhuIn"/>
                <a:ea typeface="DFPBiaoKaiW5-ZhuIn"/>
                <a:cs typeface="DFPBiaoKaiW5-ZhuIn"/>
              </a:rPr>
              <a:t>c. </a:t>
            </a:r>
            <a:r>
              <a:rPr lang="zh-TW" altLang="en-US" sz="2800" dirty="0">
                <a:latin typeface="DFPBiaoKaiW5-ZhuIn"/>
                <a:ea typeface="DFPBiaoKaiW5-ZhuIn"/>
                <a:cs typeface="DFPBiaoKaiW5-ZhuIn"/>
              </a:rPr>
              <a:t>月亮繞</a:t>
            </a:r>
            <a:r>
              <a:rPr lang="en-US" sz="2800" dirty="0">
                <a:latin typeface="DFPBiaoKaiW5-ZhuIn"/>
                <a:ea typeface="DFPBiaoKaiW5-ZhuIn"/>
                <a:cs typeface="DFPBiaoKaiW5-ZhuIn"/>
              </a:rPr>
              <a:t>著</a:t>
            </a:r>
            <a:r>
              <a:rPr lang="zh-TW" altLang="en-US" sz="2800" dirty="0">
                <a:latin typeface="DFPBiaoKaiW5-ZhuIn"/>
                <a:ea typeface="DFPBiaoKaiW5-ZhuIn"/>
                <a:cs typeface="DFPBiaoKaiW5-ZhuIn"/>
              </a:rPr>
              <a:t>地球公轉</a:t>
            </a:r>
            <a:endParaRPr lang="en-US" sz="28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81000" y="5638800"/>
            <a:ext cx="6710391" cy="1887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4000" dirty="0" smtClean="0">
                <a:solidFill>
                  <a:srgbClr val="C0504D"/>
                </a:solidFill>
                <a:latin typeface="DFPBiaoKaiW5-PoIn1"/>
                <a:ea typeface="DFPBiaoKaiW5-PoIn1"/>
                <a:cs typeface="DFPBiaoKaiW5-PoIn1"/>
              </a:rPr>
              <a:t>b</a:t>
            </a:r>
            <a:r>
              <a:rPr lang="en-US" sz="4000" dirty="0" smtClean="0">
                <a:solidFill>
                  <a:srgbClr val="C0504D"/>
                </a:solidFill>
                <a:latin typeface="DFPBiaoKaiW5-PoIn1"/>
                <a:ea typeface="DFPBiaoKaiW5-PoIn1"/>
                <a:cs typeface="DFPBiaoKaiW5-PoIn1"/>
              </a:rPr>
              <a:t>.</a:t>
            </a:r>
            <a:r>
              <a:rPr lang="zh-TW" altLang="en-US" sz="4000" dirty="0">
                <a:latin typeface="DFPBiaoKaiW5-ZhuIn"/>
                <a:ea typeface="DFPBiaoKaiW5-ZhuIn"/>
                <a:cs typeface="DFPBiaoKaiW5-ZhuIn"/>
              </a:rPr>
              <a:t>地球繞</a:t>
            </a:r>
            <a:r>
              <a:rPr lang="en-US" sz="4000" dirty="0">
                <a:latin typeface="DFPBiaoKaiW5-ZhuIn"/>
                <a:ea typeface="DFPBiaoKaiW5-ZhuIn"/>
                <a:cs typeface="DFPBiaoKaiW5-ZhuIn"/>
              </a:rPr>
              <a:t>著</a:t>
            </a:r>
            <a:r>
              <a:rPr lang="zh-TW" altLang="en-US" sz="4000" dirty="0">
                <a:latin typeface="DFPBiaoKaiW5-ZhuIn"/>
                <a:ea typeface="DFPBiaoKaiW5-ZhuIn"/>
                <a:cs typeface="DFPBiaoKaiW5-ZhuIn"/>
              </a:rPr>
              <a:t>太陽公轉</a:t>
            </a:r>
            <a:endParaRPr lang="en-US" altLang="ja-JP" sz="4000" dirty="0">
              <a:latin typeface="DFPBiaoKaiW5-ZhuIn"/>
              <a:ea typeface="DFPBiaoKaiW5-ZhuIn"/>
              <a:cs typeface="DFPBiaoKaiW5-ZhuIn"/>
            </a:endParaRPr>
          </a:p>
          <a:p>
            <a:pPr>
              <a:lnSpc>
                <a:spcPct val="150000"/>
              </a:lnSpc>
            </a:pPr>
            <a:r>
              <a:rPr lang="en-US" sz="4000" dirty="0" smtClean="0">
                <a:solidFill>
                  <a:srgbClr val="C0504D"/>
                </a:solidFill>
                <a:latin typeface="DFPBiaoKaiW5-PoIn1"/>
                <a:ea typeface="DFPBiaoKaiW5-PoIn1"/>
                <a:cs typeface="DFPBiaoKaiW5-PoIn1"/>
              </a:rPr>
              <a:t> </a:t>
            </a:r>
            <a:endParaRPr lang="en-US" sz="4000" dirty="0">
              <a:solidFill>
                <a:srgbClr val="C0504D"/>
              </a:solidFill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7" name="earth_tilt_animation_400.gif.CROP.original-original.gif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75138" y="1981200"/>
            <a:ext cx="4487862" cy="3248025"/>
          </a:xfrm>
        </p:spPr>
      </p:pic>
    </p:spTree>
    <p:extLst>
      <p:ext uri="{BB962C8B-B14F-4D97-AF65-F5344CB8AC3E}">
        <p14:creationId xmlns:p14="http://schemas.microsoft.com/office/powerpoint/2010/main" val="115049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4800" dirty="0">
                <a:latin typeface="DFPBiaoKaiW5-ZhuIn"/>
                <a:ea typeface="DFPBiaoKaiW5-ZhuIn"/>
                <a:cs typeface="DFPBiaoKaiW5-ZhuIn"/>
              </a:rPr>
              <a:t>23.5 </a:t>
            </a:r>
            <a:r>
              <a:rPr lang="zh-TW" altLang="en-US" sz="4800" dirty="0">
                <a:latin typeface="DFPBiaoKaiW5-ZhuIn"/>
                <a:ea typeface="DFPBiaoKaiW5-ZhuIn"/>
                <a:cs typeface="DFPBiaoKaiW5-ZhuIn"/>
              </a:rPr>
              <a:t>度</a:t>
            </a:r>
            <a:endParaRPr lang="en-US" sz="4800" dirty="0"/>
          </a:p>
        </p:txBody>
      </p:sp>
      <p:pic>
        <p:nvPicPr>
          <p:cNvPr id="24578" name="Content Placeholder 3" descr="tilt.gif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4087" b="-34087"/>
          <a:stretch>
            <a:fillRect/>
          </a:stretch>
        </p:blipFill>
        <p:spPr>
          <a:xfrm>
            <a:off x="3068638" y="1798638"/>
            <a:ext cx="5618162" cy="432752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981200" y="609600"/>
            <a:ext cx="55707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000" dirty="0">
                <a:latin typeface="DFPBiaoKaiW5-ZhuIn"/>
                <a:ea typeface="DFPBiaoKaiW5-ZhuIn"/>
                <a:cs typeface="DFPBiaoKaiW5-ZhuIn"/>
              </a:rPr>
              <a:t>地球傾斜幾度？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981260" y="3117491"/>
            <a:ext cx="189742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600" dirty="0">
                <a:latin typeface="DFPBiaoKaiW5-ZhuIn"/>
                <a:ea typeface="DFPBiaoKaiW5-ZhuIn"/>
                <a:cs typeface="DFPBiaoKaiW5-ZhuIn"/>
              </a:rPr>
              <a:t>23.5 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度</a:t>
            </a:r>
            <a:endParaRPr lang="en-US" sz="3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9446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>
          <a:xfrm>
            <a:off x="357188" y="157163"/>
            <a:ext cx="8253412" cy="833437"/>
          </a:xfrm>
        </p:spPr>
        <p:txBody>
          <a:bodyPr/>
          <a:lstStyle/>
          <a:p>
            <a:pPr algn="ctr" eaLnBrk="1" hangingPunct="1"/>
            <a:r>
              <a:rPr lang="zh-TW" altLang="en-US" dirty="0">
                <a:latin typeface="DFPBiaoKaiW5-ZhuIn" charset="0"/>
                <a:cs typeface="DFPBiaoKaiW5-ZhuIn" charset="0"/>
              </a:rPr>
              <a:t>月</a:t>
            </a:r>
            <a:r>
              <a:rPr lang="zh-TW" altLang="en-US" dirty="0">
                <a:latin typeface="DFPBiaoKaiW5-PoIn1" charset="0"/>
                <a:cs typeface="DFPBiaoKaiW5-PoIn1" charset="0"/>
              </a:rPr>
              <a:t>相</a:t>
            </a:r>
            <a:endParaRPr lang="en-US" dirty="0">
              <a:latin typeface="DFPBiaoKaiW5-PoIn1" charset="0"/>
              <a:cs typeface="DFPBiaoKaiW5-PoIn1" charset="0"/>
            </a:endParaRPr>
          </a:p>
        </p:txBody>
      </p:sp>
      <p:pic>
        <p:nvPicPr>
          <p:cNvPr id="31746" name="Content Placeholder 3" descr="fig8.jpg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926" r="-12926"/>
          <a:stretch>
            <a:fillRect/>
          </a:stretch>
        </p:blipFill>
        <p:spPr>
          <a:xfrm>
            <a:off x="-990600" y="1676400"/>
            <a:ext cx="10350500" cy="4525963"/>
          </a:xfrm>
          <a:prstGeom prst="rect">
            <a:avLst/>
          </a:prstGeom>
        </p:spPr>
      </p:pic>
      <p:sp>
        <p:nvSpPr>
          <p:cNvPr id="31747" name="Rectangle 5"/>
          <p:cNvSpPr>
            <a:spLocks noChangeArrowheads="1"/>
          </p:cNvSpPr>
          <p:nvPr/>
        </p:nvSpPr>
        <p:spPr bwMode="auto">
          <a:xfrm>
            <a:off x="4248150" y="3244850"/>
            <a:ext cx="647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TW" altLang="en-US" b="1"/>
              <a:t>新月</a:t>
            </a:r>
            <a:r>
              <a:rPr lang="en-US" altLang="ja-JP"/>
              <a:t> </a:t>
            </a:r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566988" y="3754438"/>
            <a:ext cx="1120820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TW" altLang="en-US" b="1" dirty="0">
                <a:latin typeface="DFPBiaoKaiW5-ZhuIn"/>
                <a:ea typeface="DFPBiaoKaiW5-ZhuIn"/>
                <a:cs typeface="DFPBiaoKaiW5-ZhuIn"/>
              </a:rPr>
              <a:t>新月</a:t>
            </a:r>
            <a:r>
              <a:rPr lang="en-US" altLang="ja-JP" dirty="0">
                <a:latin typeface="DFPBiaoKaiW5-ZhuIn"/>
                <a:ea typeface="DFPBiaoKaiW5-ZhuIn"/>
                <a:cs typeface="DFPBiaoKaiW5-ZhuIn"/>
              </a:rPr>
              <a:t> 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2295525" y="5507038"/>
            <a:ext cx="1569660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TW" altLang="en-US" b="1" dirty="0" smtClean="0">
                <a:latin typeface="DFPBiaoKaiW5-ZhuIn"/>
                <a:ea typeface="DFPBiaoKaiW5-ZhuIn"/>
                <a:cs typeface="DFPBiaoKaiW5-ZhuIn"/>
              </a:rPr>
              <a:t>峨眉月</a:t>
            </a:r>
            <a:r>
              <a:rPr lang="en-US" altLang="ja-JP" dirty="0" smtClean="0">
                <a:latin typeface="DFPBiaoKaiW5-ZhuIn"/>
                <a:ea typeface="DFPBiaoKaiW5-ZhuIn"/>
                <a:cs typeface="DFPBiaoKaiW5-ZhuIn"/>
              </a:rPr>
              <a:t> 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4892675" y="6280150"/>
            <a:ext cx="1582484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TW" altLang="en-US" b="1" dirty="0">
                <a:latin typeface="DFPBiaoKaiW5-ZhuIn"/>
                <a:ea typeface="DFPBiaoKaiW5-ZhuIn"/>
                <a:cs typeface="DFPBiaoKaiW5-ZhuIn"/>
              </a:rPr>
              <a:t>上弦月</a:t>
            </a:r>
            <a:r>
              <a:rPr lang="en-US" altLang="ja-JP" dirty="0"/>
              <a:t> </a:t>
            </a:r>
            <a:endParaRPr lang="en-US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7589374" y="5410200"/>
            <a:ext cx="1582484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TW" altLang="en-US" b="1" dirty="0" smtClean="0">
                <a:latin typeface="DFPBiaoKaiW5-ZhuIn"/>
                <a:ea typeface="DFPBiaoKaiW5-ZhuIn"/>
                <a:cs typeface="DFPBiaoKaiW5-ZhuIn"/>
              </a:rPr>
              <a:t>盈</a:t>
            </a:r>
            <a:r>
              <a:rPr lang="zh-TW" altLang="en-US" b="1" dirty="0" smtClean="0">
                <a:latin typeface="DFPBiaoKaiW5-PoIn2"/>
                <a:ea typeface="DFPBiaoKaiW5-PoIn2"/>
                <a:cs typeface="DFPBiaoKaiW5-PoIn2"/>
              </a:rPr>
              <a:t>凸</a:t>
            </a:r>
            <a:r>
              <a:rPr lang="zh-TW" altLang="en-US" b="1" dirty="0">
                <a:latin typeface="DFPBiaoKaiW5-ZhuIn"/>
                <a:ea typeface="DFPBiaoKaiW5-ZhuIn"/>
                <a:cs typeface="DFPBiaoKaiW5-ZhuIn"/>
              </a:rPr>
              <a:t>月</a:t>
            </a:r>
            <a:r>
              <a:rPr lang="en-US" altLang="ja-JP" dirty="0">
                <a:latin typeface="DFPBiaoKaiW5-ZhuIn"/>
                <a:ea typeface="DFPBiaoKaiW5-ZhuIn"/>
                <a:cs typeface="DFPBiaoKaiW5-ZhuIn"/>
              </a:rPr>
              <a:t> 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8023180" y="4114800"/>
            <a:ext cx="1120820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TW" altLang="en-US" b="1" dirty="0">
                <a:latin typeface="DFPBiaoKaiW5-ZhuIn"/>
                <a:ea typeface="DFPBiaoKaiW5-ZhuIn"/>
                <a:cs typeface="DFPBiaoKaiW5-ZhuIn"/>
              </a:rPr>
              <a:t>滿月</a:t>
            </a:r>
            <a:r>
              <a:rPr lang="en-US" altLang="ja-JP" dirty="0">
                <a:latin typeface="DFPBiaoKaiW5-ZhuIn"/>
                <a:ea typeface="DFPBiaoKaiW5-ZhuIn"/>
                <a:cs typeface="DFPBiaoKaiW5-ZhuIn"/>
              </a:rPr>
              <a:t> 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7592421" y="2362200"/>
            <a:ext cx="1582484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TW" altLang="en-US" b="1" dirty="0" smtClean="0">
                <a:latin typeface="DFPBiaoKaiW5-ZhuIn"/>
                <a:ea typeface="DFPBiaoKaiW5-ZhuIn"/>
                <a:cs typeface="DFPBiaoKaiW5-ZhuIn"/>
              </a:rPr>
              <a:t>虧</a:t>
            </a:r>
            <a:r>
              <a:rPr lang="zh-TW" altLang="en-US" b="1" dirty="0" smtClean="0">
                <a:latin typeface="DFPBiaoKaiW5-PoIn2"/>
                <a:ea typeface="DFPBiaoKaiW5-PoIn2"/>
                <a:cs typeface="DFPBiaoKaiW5-PoIn2"/>
              </a:rPr>
              <a:t>凸</a:t>
            </a:r>
            <a:r>
              <a:rPr lang="zh-TW" altLang="en-US" b="1" dirty="0">
                <a:latin typeface="DFPBiaoKaiW5-ZhuIn"/>
                <a:ea typeface="DFPBiaoKaiW5-ZhuIn"/>
                <a:cs typeface="DFPBiaoKaiW5-ZhuIn"/>
              </a:rPr>
              <a:t>月</a:t>
            </a:r>
            <a:r>
              <a:rPr lang="en-US" altLang="ja-JP" dirty="0">
                <a:latin typeface="DFPBiaoKaiW5-ZhuIn"/>
                <a:ea typeface="DFPBiaoKaiW5-ZhuIn"/>
                <a:cs typeface="DFPBiaoKaiW5-ZhuIn"/>
              </a:rPr>
              <a:t> 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4598988" y="1265238"/>
            <a:ext cx="1582484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TW" altLang="en-US" b="1" dirty="0">
                <a:latin typeface="DFPBiaoKaiW5-ZhuIn"/>
                <a:ea typeface="DFPBiaoKaiW5-ZhuIn"/>
                <a:cs typeface="DFPBiaoKaiW5-ZhuIn"/>
              </a:rPr>
              <a:t>下弦月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2097088" y="2311400"/>
            <a:ext cx="1120820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TW" altLang="en-US" b="1" dirty="0">
                <a:latin typeface="DFPBiaoKaiW5-ZhuIn"/>
                <a:ea typeface="DFPBiaoKaiW5-ZhuIn"/>
                <a:cs typeface="DFPBiaoKaiW5-ZhuIn"/>
              </a:rPr>
              <a:t>殘月</a:t>
            </a:r>
            <a:r>
              <a:rPr lang="en-US" altLang="ja-JP" dirty="0">
                <a:latin typeface="DFPBiaoKaiW5-ZhuIn"/>
                <a:ea typeface="DFPBiaoKaiW5-ZhuIn"/>
                <a:cs typeface="DFPBiaoKaiW5-ZhuIn"/>
              </a:rPr>
              <a:t> 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22488" y="3754438"/>
            <a:ext cx="44450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altLang="zh-TW" sz="1800"/>
              <a:t>1</a:t>
            </a:r>
            <a:endParaRPr lang="en-US" sz="1800"/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543800" y="4191000"/>
            <a:ext cx="44450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sz="1800"/>
              <a:t>5</a:t>
            </a:r>
            <a:endParaRPr lang="en-US" sz="1800"/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7162800" y="5486400"/>
            <a:ext cx="444500" cy="369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sz="1800" dirty="0"/>
              <a:t>4</a:t>
            </a:r>
            <a:endParaRPr lang="en-US" sz="1800" dirty="0"/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471988" y="6280150"/>
            <a:ext cx="444500" cy="369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sz="1800"/>
              <a:t>3</a:t>
            </a:r>
            <a:endParaRPr lang="en-US" sz="1800"/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1873250" y="5507038"/>
            <a:ext cx="444500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sz="1800"/>
              <a:t>2</a:t>
            </a:r>
            <a:endParaRPr lang="en-US" sz="1800"/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652588" y="2311400"/>
            <a:ext cx="444500" cy="369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sz="1800"/>
              <a:t>8</a:t>
            </a:r>
            <a:endParaRPr lang="en-US" sz="1800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4025900" y="1265238"/>
            <a:ext cx="446088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sz="1800"/>
              <a:t>7</a:t>
            </a:r>
            <a:endParaRPr lang="en-US" sz="1800"/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7239000" y="2438400"/>
            <a:ext cx="444500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sz="1800"/>
              <a:t>6</a:t>
            </a:r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4250973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ctrTitle"/>
          </p:nvPr>
        </p:nvSpPr>
        <p:spPr>
          <a:xfrm>
            <a:off x="284163" y="342900"/>
            <a:ext cx="8458200" cy="1470025"/>
          </a:xfrm>
        </p:spPr>
        <p:txBody>
          <a:bodyPr/>
          <a:lstStyle/>
          <a:p>
            <a:pPr eaLnBrk="1" hangingPunct="1"/>
            <a:r>
              <a:rPr lang="zh-TW" altLang="en-US" dirty="0">
                <a:effectLst/>
                <a:latin typeface="DFPBiaoKaiW5-ZhuIn"/>
                <a:ea typeface="DFPBiaoKaiW5-ZhuIn"/>
                <a:cs typeface="DFPBiaoKaiW5-ZhuIn"/>
              </a:rPr>
              <a:t>地球自轉</a:t>
            </a:r>
            <a:r>
              <a:rPr lang="zh-TW" altLang="en-US" dirty="0">
                <a:effectLst/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dirty="0">
                <a:effectLst/>
                <a:latin typeface="DFPBiaoKaiW5-ZhuIn"/>
                <a:ea typeface="DFPBiaoKaiW5-ZhuIn"/>
                <a:cs typeface="DFPBiaoKaiW5-ZhuIn"/>
              </a:rPr>
              <a:t>週需要多久的時間？</a:t>
            </a:r>
            <a:r>
              <a:rPr lang="en-US" altLang="ja-JP" dirty="0">
                <a:effectLst/>
                <a:latin typeface="DFPBiaoKaiW5-ZhuIn"/>
                <a:ea typeface="DFPBiaoKaiW5-ZhuIn"/>
                <a:cs typeface="DFPBiaoKaiW5-ZhuIn"/>
              </a:rPr>
              <a:t> </a:t>
            </a:r>
            <a:endParaRPr lang="en-US" dirty="0">
              <a:effectLst/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13314" name="Picture 9" descr="Rotating_earth_(large)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638" y="2476500"/>
            <a:ext cx="4191000" cy="349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85800" y="2476500"/>
            <a:ext cx="26035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一個月</a:t>
            </a:r>
            <a:endParaRPr lang="en-US" altLang="zh-TW" sz="3600" dirty="0">
              <a:latin typeface="DFPBiaoKaiW5-ZhuIn"/>
              <a:ea typeface="DFPBiaoKaiW5-ZhuIn"/>
              <a:cs typeface="DFPBiaoKaiW5-ZhuIn"/>
            </a:endParaRPr>
          </a:p>
          <a:p>
            <a:pPr eaLnBrk="1" hangingPunct="1">
              <a:buFontTx/>
              <a:buAutoNum type="arabicPeriod"/>
            </a:pPr>
            <a:r>
              <a:rPr lang="zh-TW" altLang="en-US" sz="3600" dirty="0"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天</a:t>
            </a:r>
            <a:endParaRPr lang="en-US" altLang="zh-TW" sz="3600" dirty="0">
              <a:latin typeface="DFPBiaoKaiW5-ZhuIn"/>
              <a:ea typeface="DFPBiaoKaiW5-ZhuIn"/>
              <a:cs typeface="DFPBiaoKaiW5-ZhuIn"/>
            </a:endParaRPr>
          </a:p>
          <a:p>
            <a:pPr eaLnBrk="1" hangingPunct="1">
              <a:buFontTx/>
              <a:buAutoNum type="arabicPeriod"/>
            </a:pPr>
            <a:r>
              <a:rPr lang="zh-TW" altLang="en-US" sz="3600" dirty="0"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年</a:t>
            </a:r>
            <a:endParaRPr lang="en-US" sz="36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3316" name="TextBox 13"/>
          <p:cNvSpPr txBox="1">
            <a:spLocks noChangeArrowheads="1"/>
          </p:cNvSpPr>
          <p:nvPr/>
        </p:nvSpPr>
        <p:spPr bwMode="auto">
          <a:xfrm>
            <a:off x="1185863" y="516413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endParaRPr lang="en-US" sz="180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685800" y="4760913"/>
            <a:ext cx="18256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zh-TW" altLang="en-US" sz="3600" dirty="0">
                <a:solidFill>
                  <a:srgbClr val="FF0000"/>
                </a:solidFill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天</a:t>
            </a:r>
            <a:endParaRPr lang="en-US" altLang="zh-TW" sz="36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1320118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>
          <a:xfrm>
            <a:off x="457200" y="444500"/>
            <a:ext cx="8229600" cy="1143000"/>
          </a:xfrm>
        </p:spPr>
        <p:txBody>
          <a:bodyPr/>
          <a:lstStyle/>
          <a:p>
            <a:pPr algn="l" eaLnBrk="1" hangingPunct="1"/>
            <a:r>
              <a:rPr lang="zh-TW" altLang="en-US" sz="3600" dirty="0">
                <a:effectLst/>
                <a:latin typeface="DFPBiaoKaiW5-ZhuIn"/>
                <a:ea typeface="DFPBiaoKaiW5-ZhuIn"/>
                <a:cs typeface="DFPBiaoKaiW5-ZhuIn"/>
              </a:rPr>
              <a:t>月球公轉地球</a:t>
            </a:r>
            <a:r>
              <a:rPr lang="zh-TW" altLang="en-US" sz="3600" dirty="0">
                <a:effectLst/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sz="3600" dirty="0">
                <a:effectLst/>
                <a:latin typeface="DFPBiaoKaiW5-ZhuIn"/>
                <a:ea typeface="DFPBiaoKaiW5-ZhuIn"/>
                <a:cs typeface="DFPBiaoKaiW5-ZhuIn"/>
              </a:rPr>
              <a:t>週需要多久的時間？</a:t>
            </a:r>
            <a:r>
              <a:rPr lang="en-US" altLang="ja-JP" sz="3600" dirty="0">
                <a:effectLst/>
                <a:latin typeface="DFPBiaoKaiW5-ZhuIn" charset="0"/>
                <a:cs typeface="DFPBiaoKaiW5-ZhuIn" charset="0"/>
              </a:rPr>
              <a:t/>
            </a:r>
            <a:br>
              <a:rPr lang="en-US" altLang="ja-JP" sz="3600" dirty="0">
                <a:effectLst/>
                <a:latin typeface="DFPBiaoKaiW5-ZhuIn" charset="0"/>
                <a:cs typeface="DFPBiaoKaiW5-ZhuIn" charset="0"/>
              </a:rPr>
            </a:br>
            <a:endParaRPr lang="en-US" sz="3600" dirty="0">
              <a:effectLst/>
              <a:latin typeface="DFPBiaoKaiW5-ZhuIn" charset="0"/>
              <a:cs typeface="DFPBiaoKaiW5-ZhuIn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85800" y="2476500"/>
            <a:ext cx="26035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一個月</a:t>
            </a:r>
            <a:endParaRPr lang="en-US" altLang="zh-TW" sz="3600" dirty="0">
              <a:latin typeface="DFPBiaoKaiW5-ZhuIn"/>
              <a:ea typeface="DFPBiaoKaiW5-ZhuIn"/>
              <a:cs typeface="DFPBiaoKaiW5-ZhuIn"/>
            </a:endParaRPr>
          </a:p>
          <a:p>
            <a:pPr eaLnBrk="1" hangingPunct="1">
              <a:buFontTx/>
              <a:buAutoNum type="arabicPeriod"/>
            </a:pPr>
            <a:r>
              <a:rPr lang="zh-TW" altLang="en-US" sz="3600" dirty="0"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天</a:t>
            </a:r>
            <a:endParaRPr lang="en-US" altLang="zh-TW" sz="3600" dirty="0">
              <a:latin typeface="DFPBiaoKaiW5-ZhuIn"/>
              <a:ea typeface="DFPBiaoKaiW5-ZhuIn"/>
              <a:cs typeface="DFPBiaoKaiW5-ZhuIn"/>
            </a:endParaRPr>
          </a:p>
          <a:p>
            <a:pPr eaLnBrk="1" hangingPunct="1">
              <a:buFontTx/>
              <a:buAutoNum type="arabicPeriod"/>
            </a:pPr>
            <a:r>
              <a:rPr lang="zh-TW" altLang="en-US" sz="3600" dirty="0"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年</a:t>
            </a:r>
            <a:endParaRPr lang="en-US" sz="36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85800" y="4760913"/>
            <a:ext cx="25955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zh-TW" alt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一個月</a:t>
            </a:r>
            <a:endParaRPr lang="en-US" altLang="zh-TW" sz="36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639395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>
          <a:xfrm>
            <a:off x="457200" y="498475"/>
            <a:ext cx="8686800" cy="1143000"/>
          </a:xfrm>
        </p:spPr>
        <p:txBody>
          <a:bodyPr/>
          <a:lstStyle/>
          <a:p>
            <a:pPr algn="l" eaLnBrk="1" hangingPunct="1"/>
            <a:r>
              <a:rPr lang="zh-TW" altLang="en-US" sz="4000" dirty="0">
                <a:effectLst/>
                <a:latin typeface="DFPBiaoKaiW5-ZhuIn"/>
                <a:ea typeface="DFPBiaoKaiW5-ZhuIn"/>
                <a:cs typeface="DFPBiaoKaiW5-ZhuIn"/>
              </a:rPr>
              <a:t>地球公轉太陽</a:t>
            </a:r>
            <a:r>
              <a:rPr lang="zh-TW" altLang="en-US" sz="4000" dirty="0">
                <a:effectLst/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sz="4000" dirty="0">
                <a:effectLst/>
                <a:latin typeface="DFPBiaoKaiW5-ZhuIn"/>
                <a:ea typeface="DFPBiaoKaiW5-ZhuIn"/>
                <a:cs typeface="DFPBiaoKaiW5-ZhuIn"/>
              </a:rPr>
              <a:t>週需要多久的時間？</a:t>
            </a:r>
            <a:r>
              <a:rPr lang="en-US" altLang="ja-JP" sz="3600" dirty="0">
                <a:effectLst/>
                <a:latin typeface="Calibri" charset="0"/>
              </a:rPr>
              <a:t/>
            </a:r>
            <a:br>
              <a:rPr lang="en-US" altLang="ja-JP" sz="3600" dirty="0">
                <a:effectLst/>
                <a:latin typeface="Calibri" charset="0"/>
              </a:rPr>
            </a:br>
            <a:endParaRPr lang="en-US" sz="3600" dirty="0">
              <a:effectLst/>
              <a:latin typeface="Calibri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85800" y="2476500"/>
            <a:ext cx="26035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一個月</a:t>
            </a:r>
            <a:endParaRPr lang="en-US" altLang="zh-TW" sz="3600" dirty="0">
              <a:latin typeface="DFPBiaoKaiW5-ZhuIn"/>
              <a:ea typeface="DFPBiaoKaiW5-ZhuIn"/>
              <a:cs typeface="DFPBiaoKaiW5-ZhuIn"/>
            </a:endParaRPr>
          </a:p>
          <a:p>
            <a:pPr eaLnBrk="1" hangingPunct="1">
              <a:buFontTx/>
              <a:buAutoNum type="arabicPeriod"/>
            </a:pPr>
            <a:r>
              <a:rPr lang="zh-TW" altLang="en-US" sz="3600" dirty="0"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天</a:t>
            </a:r>
            <a:endParaRPr lang="en-US" altLang="zh-TW" sz="3600" dirty="0">
              <a:latin typeface="DFPBiaoKaiW5-ZhuIn"/>
              <a:ea typeface="DFPBiaoKaiW5-ZhuIn"/>
              <a:cs typeface="DFPBiaoKaiW5-ZhuIn"/>
            </a:endParaRPr>
          </a:p>
          <a:p>
            <a:pPr eaLnBrk="1" hangingPunct="1">
              <a:buFontTx/>
              <a:buAutoNum type="arabicPeriod"/>
            </a:pPr>
            <a:r>
              <a:rPr lang="zh-TW" altLang="en-US" sz="3600" dirty="0"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年</a:t>
            </a:r>
            <a:endParaRPr lang="en-US" sz="36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060450" y="4979988"/>
            <a:ext cx="26019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TW" altLang="en-US" sz="3600" dirty="0">
                <a:solidFill>
                  <a:srgbClr val="FF0000"/>
                </a:solidFill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年</a:t>
            </a:r>
            <a:endParaRPr lang="en-US" sz="36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6" name="earth_tilt_animation_400.gif.CROP.original-original.gif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29000" y="2514600"/>
            <a:ext cx="5257800" cy="3248025"/>
          </a:xfrm>
        </p:spPr>
      </p:pic>
    </p:spTree>
    <p:extLst>
      <p:ext uri="{BB962C8B-B14F-4D97-AF65-F5344CB8AC3E}">
        <p14:creationId xmlns:p14="http://schemas.microsoft.com/office/powerpoint/2010/main" val="399635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7" grpId="0" autoUpdateAnimBg="0"/>
      <p:bldP spid="8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3000" y="2819400"/>
            <a:ext cx="6400800" cy="1630680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Lesson 5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26943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pPr marL="0" indent="0" algn="l" eaLnBrk="1" hangingPunct="1">
              <a:buNone/>
            </a:pPr>
            <a:r>
              <a:rPr lang="zh-TW" altLang="en-US" sz="3600" dirty="0">
                <a:effectLst/>
                <a:latin typeface="DFPBiaoKaiW5-ZhuIn"/>
                <a:ea typeface="DFPBiaoKaiW5-ZhuIn"/>
                <a:cs typeface="DFPBiaoKaiW5-ZhuIn"/>
              </a:rPr>
              <a:t>月亮不會發光，</a:t>
            </a:r>
            <a:r>
              <a:rPr lang="zh-TW" altLang="en-US" sz="3600" dirty="0" smtClean="0">
                <a:effectLst/>
                <a:latin typeface="DFPBiaoKaiW5-PoIn1"/>
                <a:ea typeface="DFPBiaoKaiW5-PoIn1"/>
                <a:cs typeface="DFPBiaoKaiW5-PoIn1"/>
              </a:rPr>
              <a:t>為</a:t>
            </a:r>
            <a:r>
              <a:rPr lang="zh-TW" altLang="en-US" sz="3600" dirty="0" smtClean="0">
                <a:effectLst/>
                <a:latin typeface="DFPBiaoKaiW5-ZhuIn"/>
                <a:ea typeface="DFPBiaoKaiW5-ZhuIn"/>
                <a:cs typeface="DFPBiaoKaiW5-ZhuIn"/>
              </a:rPr>
              <a:t>什麼我</a:t>
            </a:r>
            <a:r>
              <a:rPr lang="zh-TW" altLang="en-US" sz="3600" dirty="0" smtClean="0">
                <a:effectLst/>
                <a:latin typeface="DFPBiaoKaiW5-PoIn1"/>
                <a:ea typeface="DFPBiaoKaiW5-PoIn1"/>
                <a:cs typeface="DFPBiaoKaiW5-PoIn1"/>
              </a:rPr>
              <a:t>們還</a:t>
            </a:r>
            <a:r>
              <a:rPr lang="zh-TW" altLang="en-US" sz="3600" dirty="0" smtClean="0">
                <a:effectLst/>
                <a:latin typeface="DFPBiaoKaiW5-ZhuIn"/>
                <a:ea typeface="DFPBiaoKaiW5-ZhuIn"/>
                <a:cs typeface="DFPBiaoKaiW5-ZhuIn"/>
              </a:rPr>
              <a:t>可以</a:t>
            </a:r>
            <a:r>
              <a:rPr lang="zh-TW" altLang="en-US" sz="3600" dirty="0">
                <a:effectLst/>
                <a:latin typeface="DFPBiaoKaiW5-ZhuIn"/>
                <a:ea typeface="DFPBiaoKaiW5-ZhuIn"/>
                <a:cs typeface="DFPBiaoKaiW5-ZhuIn"/>
              </a:rPr>
              <a:t>看得到月</a:t>
            </a:r>
            <a:r>
              <a:rPr lang="zh-TW" altLang="en-US" sz="3600" dirty="0" smtClean="0">
                <a:effectLst/>
                <a:latin typeface="DFPBiaoKaiW5-ZhuIn"/>
                <a:ea typeface="DFPBiaoKaiW5-ZhuIn"/>
                <a:cs typeface="DFPBiaoKaiW5-ZhuIn"/>
              </a:rPr>
              <a:t>亮？</a:t>
            </a:r>
            <a:r>
              <a:rPr lang="en-US" altLang="ja-JP" sz="3600" dirty="0">
                <a:effectLst/>
                <a:latin typeface="DFPBiaoKaiW5-ZhuIn"/>
                <a:ea typeface="DFPBiaoKaiW5-ZhuIn"/>
                <a:cs typeface="DFPBiaoKaiW5-ZhuIn"/>
              </a:rPr>
              <a:t/>
            </a:r>
            <a:br>
              <a:rPr lang="en-US" altLang="ja-JP" sz="3600" dirty="0">
                <a:effectLst/>
                <a:latin typeface="DFPBiaoKaiW5-ZhuIn"/>
                <a:ea typeface="DFPBiaoKaiW5-ZhuIn"/>
                <a:cs typeface="DFPBiaoKaiW5-ZhuIn"/>
              </a:rPr>
            </a:br>
            <a:endParaRPr lang="en-US" sz="3600" dirty="0">
              <a:effectLst/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5" name="Content Placeholder 4" descr="moon reflect sun light-400x258.jpg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8156" b="-38156"/>
          <a:stretch>
            <a:fillRect/>
          </a:stretch>
        </p:blipFill>
        <p:spPr>
          <a:xfrm>
            <a:off x="4706938" y="1600200"/>
            <a:ext cx="3979862" cy="4525963"/>
          </a:xfrm>
          <a:prstGeom prst="rect">
            <a:avLst/>
          </a:prstGeom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34938" y="2049463"/>
            <a:ext cx="45720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latin typeface="DFPBiaoKaiW5-ZhuIn"/>
                <a:ea typeface="DFPBiaoKaiW5-ZhuIn"/>
                <a:cs typeface="DFPBiaoKaiW5-ZhuIn"/>
              </a:rPr>
              <a:t>a. </a:t>
            </a:r>
            <a:r>
              <a:rPr lang="zh-TW" altLang="en-US" sz="3200" dirty="0">
                <a:solidFill>
                  <a:srgbClr val="000000"/>
                </a:solidFill>
                <a:latin typeface="DFPBiaoKaiW5-ZhuIn"/>
                <a:ea typeface="DFPBiaoKaiW5-ZhuIn"/>
                <a:cs typeface="DFPBiaoKaiW5-ZhuIn"/>
              </a:rPr>
              <a:t>反射太陽的光</a:t>
            </a:r>
            <a:endParaRPr lang="en-US" altLang="ja-JP" sz="3200" dirty="0">
              <a:solidFill>
                <a:srgbClr val="000000"/>
              </a:solidFill>
              <a:latin typeface="DFPBiaoKaiW5-ZhuIn"/>
              <a:ea typeface="DFPBiaoKaiW5-ZhuIn"/>
              <a:cs typeface="DFPBiaoKaiW5-ZhuIn"/>
            </a:endParaRPr>
          </a:p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000000"/>
                </a:solidFill>
                <a:latin typeface="DFPBiaoKaiW5-ZhuIn"/>
                <a:ea typeface="DFPBiaoKaiW5-ZhuIn"/>
                <a:cs typeface="DFPBiaoKaiW5-ZhuIn"/>
              </a:rPr>
              <a:t>b. </a:t>
            </a:r>
            <a:r>
              <a:rPr lang="zh-TW" altLang="en-US" sz="3200" dirty="0">
                <a:solidFill>
                  <a:srgbClr val="000000"/>
                </a:solidFill>
                <a:latin typeface="DFPBiaoKaiW5-ZhuIn"/>
                <a:ea typeface="DFPBiaoKaiW5-ZhuIn"/>
                <a:cs typeface="DFPBiaoKaiW5-ZhuIn"/>
              </a:rPr>
              <a:t>反射流星的光</a:t>
            </a:r>
            <a:endParaRPr lang="en-US" altLang="ja-JP" sz="3200" dirty="0">
              <a:solidFill>
                <a:srgbClr val="000000"/>
              </a:solidFill>
              <a:latin typeface="DFPBiaoKaiW5-ZhuIn"/>
              <a:ea typeface="DFPBiaoKaiW5-ZhuIn"/>
              <a:cs typeface="DFPBiaoKaiW5-ZhuIn"/>
            </a:endParaRPr>
          </a:p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000000"/>
                </a:solidFill>
                <a:latin typeface="DFPBiaoKaiW5-ZhuIn"/>
                <a:ea typeface="DFPBiaoKaiW5-ZhuIn"/>
                <a:cs typeface="DFPBiaoKaiW5-ZhuIn"/>
              </a:rPr>
              <a:t>c. </a:t>
            </a:r>
            <a:r>
              <a:rPr lang="zh-TW" altLang="en-US" sz="3200" dirty="0">
                <a:solidFill>
                  <a:srgbClr val="000000"/>
                </a:solidFill>
                <a:latin typeface="DFPBiaoKaiW5-ZhuIn"/>
                <a:ea typeface="DFPBiaoKaiW5-ZhuIn"/>
                <a:cs typeface="DFPBiaoKaiW5-ZhuIn"/>
              </a:rPr>
              <a:t>反射地球的光</a:t>
            </a:r>
            <a:endParaRPr lang="en-US" altLang="ja-JP" sz="3200" dirty="0">
              <a:solidFill>
                <a:srgbClr val="000000"/>
              </a:solidFill>
              <a:latin typeface="DFPBiaoKaiW5-ZhuIn"/>
              <a:ea typeface="DFPBiaoKaiW5-ZhuIn"/>
              <a:cs typeface="DFPBiaoKaiW5-ZhuIn"/>
            </a:endParaRPr>
          </a:p>
          <a:p>
            <a:r>
              <a:rPr lang="en-US" dirty="0">
                <a:solidFill>
                  <a:srgbClr val="000000"/>
                </a:solidFill>
              </a:rPr>
              <a:t> 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804988" y="5589588"/>
            <a:ext cx="47879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a. </a:t>
            </a:r>
            <a:r>
              <a:rPr lang="zh-TW" alt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反射太陽的光</a:t>
            </a:r>
            <a:endParaRPr lang="en-US" sz="36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3936376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8229600" cy="1143000"/>
          </a:xfrm>
        </p:spPr>
        <p:txBody>
          <a:bodyPr/>
          <a:lstStyle/>
          <a:p>
            <a:pPr algn="l" eaLnBrk="1" hangingPunct="1"/>
            <a:r>
              <a:rPr lang="zh-TW" altLang="en-US" sz="3600" dirty="0">
                <a:effectLst/>
                <a:latin typeface="DFPBiaoKaiW5-PoIn1"/>
                <a:ea typeface="DFPBiaoKaiW5-PoIn1"/>
                <a:cs typeface="DFPBiaoKaiW5-PoIn1"/>
              </a:rPr>
              <a:t>為</a:t>
            </a:r>
            <a:r>
              <a:rPr lang="zh-TW" altLang="en-US" sz="3600" dirty="0">
                <a:effectLst/>
                <a:latin typeface="DFPBiaoKaiW5-ZhuIn"/>
                <a:ea typeface="DFPBiaoKaiW5-ZhuIn"/>
                <a:cs typeface="DFPBiaoKaiW5-ZhuIn"/>
              </a:rPr>
              <a:t>什麼月亮每天有</a:t>
            </a:r>
            <a:r>
              <a:rPr lang="zh-TW" altLang="en-US" sz="3600" dirty="0">
                <a:effectLst/>
                <a:latin typeface="DFPBiaoKaiW5-PoIn1"/>
                <a:ea typeface="DFPBiaoKaiW5-PoIn1"/>
                <a:cs typeface="DFPBiaoKaiW5-PoIn1"/>
              </a:rPr>
              <a:t>不</a:t>
            </a:r>
            <a:r>
              <a:rPr lang="zh-TW" altLang="en-US" sz="3600" dirty="0">
                <a:effectLst/>
                <a:latin typeface="DFPBiaoKaiW5-ZhuIn"/>
                <a:ea typeface="DFPBiaoKaiW5-ZhuIn"/>
                <a:cs typeface="DFPBiaoKaiW5-ZhuIn"/>
              </a:rPr>
              <a:t>同的月</a:t>
            </a:r>
            <a:r>
              <a:rPr lang="zh-TW" altLang="en-US" sz="3600" dirty="0">
                <a:effectLst/>
                <a:latin typeface="DFPBiaoKaiW5-PoIn1"/>
                <a:ea typeface="DFPBiaoKaiW5-PoIn1"/>
                <a:cs typeface="DFPBiaoKaiW5-PoIn1"/>
              </a:rPr>
              <a:t>相</a:t>
            </a:r>
            <a:r>
              <a:rPr lang="zh-TW" altLang="en-US" sz="3600" dirty="0">
                <a:effectLst/>
                <a:latin typeface="DFPBiaoKaiW5-ZhuIn"/>
                <a:ea typeface="DFPBiaoKaiW5-ZhuIn"/>
                <a:cs typeface="DFPBiaoKaiW5-ZhuIn"/>
              </a:rPr>
              <a:t>？</a:t>
            </a:r>
            <a:r>
              <a:rPr lang="en-US" altLang="ja-JP" sz="3600" dirty="0">
                <a:effectLst/>
                <a:latin typeface="DFPBiaoKaiW5-ZhuIn"/>
                <a:ea typeface="DFPBiaoKaiW5-ZhuIn"/>
                <a:cs typeface="DFPBiaoKaiW5-ZhuIn"/>
              </a:rPr>
              <a:t/>
            </a:r>
            <a:br>
              <a:rPr lang="en-US" altLang="ja-JP" sz="3600" dirty="0">
                <a:effectLst/>
                <a:latin typeface="DFPBiaoKaiW5-ZhuIn"/>
                <a:ea typeface="DFPBiaoKaiW5-ZhuIn"/>
                <a:cs typeface="DFPBiaoKaiW5-ZhuIn"/>
              </a:rPr>
            </a:br>
            <a:endParaRPr lang="en-US" sz="3600" dirty="0">
              <a:effectLst/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152400" y="2133600"/>
            <a:ext cx="3471863" cy="328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latin typeface="DFPBiaoKaiW5-ZhuIn"/>
                <a:ea typeface="DFPBiaoKaiW5-ZhuIn"/>
                <a:cs typeface="DFPBiaoKaiW5-ZhuIn"/>
              </a:rPr>
              <a:t>a. </a:t>
            </a:r>
            <a:r>
              <a:rPr lang="zh-TW" altLang="en-US" sz="2800" dirty="0">
                <a:latin typeface="DFPBiaoKaiW5-ZhuIn"/>
                <a:ea typeface="DFPBiaoKaiW5-ZhuIn"/>
                <a:cs typeface="DFPBiaoKaiW5-ZhuIn"/>
              </a:rPr>
              <a:t>月亮繞著地球公轉</a:t>
            </a:r>
            <a:endParaRPr lang="en-US" altLang="ja-JP" sz="2800" dirty="0">
              <a:latin typeface="DFPBiaoKaiW5-ZhuIn"/>
              <a:ea typeface="DFPBiaoKaiW5-ZhuIn"/>
              <a:cs typeface="DFPBiaoKaiW5-ZhuIn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latin typeface="DFPBiaoKaiW5-ZhuIn"/>
                <a:ea typeface="DFPBiaoKaiW5-ZhuIn"/>
                <a:cs typeface="DFPBiaoKaiW5-ZhuIn"/>
              </a:rPr>
              <a:t>b. </a:t>
            </a:r>
            <a:r>
              <a:rPr lang="zh-TW" altLang="en-US" sz="2800" dirty="0">
                <a:latin typeface="DFPBiaoKaiW5-ZhuIn"/>
                <a:ea typeface="DFPBiaoKaiW5-ZhuIn"/>
                <a:cs typeface="DFPBiaoKaiW5-ZhuIn"/>
              </a:rPr>
              <a:t>地球繞著月亮公轉</a:t>
            </a:r>
            <a:endParaRPr lang="en-US" altLang="ja-JP" sz="2800" dirty="0">
              <a:latin typeface="DFPBiaoKaiW5-ZhuIn"/>
              <a:ea typeface="DFPBiaoKaiW5-ZhuIn"/>
              <a:cs typeface="DFPBiaoKaiW5-ZhuIn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latin typeface="DFPBiaoKaiW5-ZhuIn"/>
                <a:ea typeface="DFPBiaoKaiW5-ZhuIn"/>
                <a:cs typeface="DFPBiaoKaiW5-ZhuIn"/>
              </a:rPr>
              <a:t>c. </a:t>
            </a:r>
            <a:r>
              <a:rPr lang="zh-TW" altLang="en-US" sz="2800" dirty="0">
                <a:latin typeface="DFPBiaoKaiW5-ZhuIn"/>
                <a:ea typeface="DFPBiaoKaiW5-ZhuIn"/>
                <a:cs typeface="DFPBiaoKaiW5-ZhuIn"/>
              </a:rPr>
              <a:t>地球會自轉</a:t>
            </a:r>
            <a:endParaRPr lang="en-US" sz="28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4" name="planet_01ani.gif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86200" y="2362200"/>
            <a:ext cx="4949825" cy="3475037"/>
          </a:xfrm>
        </p:spPr>
      </p:pic>
      <p:sp>
        <p:nvSpPr>
          <p:cNvPr id="2" name="Rectangle 1"/>
          <p:cNvSpPr/>
          <p:nvPr/>
        </p:nvSpPr>
        <p:spPr>
          <a:xfrm>
            <a:off x="304800" y="5791200"/>
            <a:ext cx="4842091" cy="7027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a. </a:t>
            </a:r>
            <a:r>
              <a:rPr lang="zh-TW" altLang="en-US" sz="28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月亮繞著地球公轉</a:t>
            </a:r>
            <a:endParaRPr lang="en-US" altLang="ja-JP" sz="28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2593309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534399" cy="1143000"/>
          </a:xfrm>
        </p:spPr>
        <p:txBody>
          <a:bodyPr/>
          <a:lstStyle/>
          <a:p>
            <a:pPr marL="0" indent="0" algn="l">
              <a:buNone/>
            </a:pPr>
            <a:r>
              <a:rPr lang="en-US" sz="3600" dirty="0" smtClean="0">
                <a:effectLst/>
                <a:latin typeface="DFPBiaoKaiW5-ZhuIn"/>
                <a:ea typeface="DFPBiaoKaiW5-ZhuIn"/>
                <a:cs typeface="DFPBiaoKaiW5-ZhuIn"/>
              </a:rPr>
              <a:t>哪</a:t>
            </a:r>
            <a:r>
              <a:rPr lang="en-US" sz="3600" dirty="0" smtClean="0">
                <a:effectLst/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en-US" sz="3600" dirty="0" smtClean="0">
                <a:effectLst/>
                <a:latin typeface="DFPBiaoKaiW5-ZhuIn"/>
                <a:ea typeface="DFPBiaoKaiW5-ZhuIn"/>
                <a:cs typeface="DFPBiaoKaiW5-ZhuIn"/>
              </a:rPr>
              <a:t>顆星球是地球的衛星？ </a:t>
            </a:r>
            <a:endParaRPr lang="en-US" sz="36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14400" y="1828800"/>
            <a:ext cx="1981200" cy="1995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latin typeface="DFPBiaoKaiW5-ZhuIn"/>
                <a:ea typeface="DFPBiaoKaiW5-ZhuIn"/>
                <a:cs typeface="DFPBiaoKaiW5-ZhuIn"/>
              </a:rPr>
              <a:t>a. 水星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latin typeface="DFPBiaoKaiW5-ZhuIn"/>
                <a:ea typeface="DFPBiaoKaiW5-ZhuIn"/>
                <a:cs typeface="DFPBiaoKaiW5-ZhuIn"/>
              </a:rPr>
              <a:t>b. 火星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latin typeface="DFPBiaoKaiW5-ZhuIn"/>
                <a:ea typeface="DFPBiaoKaiW5-ZhuIn"/>
                <a:cs typeface="DFPBiaoKaiW5-ZhuIn"/>
              </a:rPr>
              <a:t>c. 月亮</a:t>
            </a:r>
          </a:p>
        </p:txBody>
      </p:sp>
      <p:pic>
        <p:nvPicPr>
          <p:cNvPr id="19" name="Content Placeholder 18" descr="tothemoon01.jpg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06" b="13806"/>
          <a:stretch>
            <a:fillRect/>
          </a:stretch>
        </p:blipFill>
        <p:spPr>
          <a:xfrm>
            <a:off x="4038600" y="2133600"/>
            <a:ext cx="4495800" cy="3474720"/>
          </a:xfrm>
        </p:spPr>
      </p:pic>
      <p:sp>
        <p:nvSpPr>
          <p:cNvPr id="21" name="Rectangle 20"/>
          <p:cNvSpPr/>
          <p:nvPr/>
        </p:nvSpPr>
        <p:spPr>
          <a:xfrm>
            <a:off x="1143000" y="5029200"/>
            <a:ext cx="14029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DFPBiaoKaiW5-ZhuIn"/>
                <a:ea typeface="DFPBiaoKaiW5-ZhuIn"/>
                <a:cs typeface="DFPBiaoKaiW5-ZhuIn"/>
              </a:rPr>
              <a:t>c. 月亮</a:t>
            </a:r>
          </a:p>
        </p:txBody>
      </p:sp>
    </p:spTree>
    <p:extLst>
      <p:ext uri="{BB962C8B-B14F-4D97-AF65-F5344CB8AC3E}">
        <p14:creationId xmlns:p14="http://schemas.microsoft.com/office/powerpoint/2010/main" val="292338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534399" cy="1143000"/>
          </a:xfrm>
        </p:spPr>
        <p:txBody>
          <a:bodyPr/>
          <a:lstStyle/>
          <a:p>
            <a:pPr marL="0" indent="0" algn="l">
              <a:buNone/>
            </a:pPr>
            <a:r>
              <a:rPr lang="zh-TW" altLang="en-US" sz="3600" dirty="0" smtClean="0">
                <a:effectLst/>
                <a:latin typeface="DFPBiaoKaiW5-ZhuIn"/>
                <a:ea typeface="DFPBiaoKaiW5-ZhuIn"/>
                <a:cs typeface="DFPBiaoKaiW5-ZhuIn"/>
              </a:rPr>
              <a:t>圖片中，</a:t>
            </a:r>
            <a:r>
              <a:rPr lang="x-none" sz="3600" dirty="0" smtClean="0">
                <a:effectLst/>
                <a:latin typeface="DFPBiaoKaiW5-ZhuIn"/>
                <a:ea typeface="DFPBiaoKaiW5-ZhuIn"/>
                <a:cs typeface="DFPBiaoKaiW5-ZhuIn"/>
              </a:rPr>
              <a:t>繞著</a:t>
            </a:r>
            <a:r>
              <a:rPr lang="zh-TW" altLang="en-US" sz="3600" dirty="0" smtClean="0">
                <a:effectLst/>
                <a:latin typeface="DFPBiaoKaiW5-ZhuIn"/>
                <a:ea typeface="DFPBiaoKaiW5-ZhuIn"/>
                <a:cs typeface="DFPBiaoKaiW5-ZhuIn"/>
              </a:rPr>
              <a:t>太陽</a:t>
            </a:r>
            <a:r>
              <a:rPr lang="x-none" sz="3600" dirty="0" smtClean="0">
                <a:effectLst/>
                <a:latin typeface="DFPBiaoKaiW5-ZhuIn"/>
                <a:ea typeface="DFPBiaoKaiW5-ZhuIn"/>
                <a:cs typeface="DFPBiaoKaiW5-ZhuIn"/>
              </a:rPr>
              <a:t>運轉的</a:t>
            </a:r>
            <a:r>
              <a:rPr lang="zh-TW" altLang="en-US" sz="3600" dirty="0" smtClean="0">
                <a:effectLst/>
                <a:latin typeface="DFPBiaoKaiW5-ZhuIn"/>
                <a:ea typeface="DFPBiaoKaiW5-ZhuIn"/>
                <a:cs typeface="DFPBiaoKaiW5-ZhuIn"/>
              </a:rPr>
              <a:t>是什麼</a:t>
            </a:r>
            <a:r>
              <a:rPr lang="x-none" sz="3600" dirty="0" smtClean="0">
                <a:effectLst/>
                <a:latin typeface="DFPBiaoKaiW5-ZhuIn"/>
                <a:ea typeface="DFPBiaoKaiW5-ZhuIn"/>
                <a:cs typeface="DFPBiaoKaiW5-ZhuIn"/>
              </a:rPr>
              <a:t>星球</a:t>
            </a:r>
            <a:r>
              <a:rPr lang="en-US" sz="3600" dirty="0" smtClean="0">
                <a:effectLst/>
                <a:latin typeface="DFPBiaoKaiW5-ZhuIn"/>
                <a:ea typeface="DFPBiaoKaiW5-ZhuIn"/>
                <a:cs typeface="DFPBiaoKaiW5-ZhuIn"/>
              </a:rPr>
              <a:t> ？ </a:t>
            </a:r>
            <a:endParaRPr lang="en-US" sz="36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14400" y="1828800"/>
            <a:ext cx="1981200" cy="1995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latin typeface="DFPBiaoKaiW5-ZhuIn"/>
                <a:ea typeface="DFPBiaoKaiW5-ZhuIn"/>
                <a:cs typeface="DFPBiaoKaiW5-ZhuIn"/>
              </a:rPr>
              <a:t>a. </a:t>
            </a:r>
            <a:r>
              <a:rPr lang="zh-TW" altLang="en-US" sz="2800" dirty="0" smtClean="0">
                <a:latin typeface="DFPBiaoKaiW5-ZhuIn"/>
                <a:ea typeface="DFPBiaoKaiW5-ZhuIn"/>
                <a:cs typeface="DFPBiaoKaiW5-ZhuIn"/>
              </a:rPr>
              <a:t>行星</a:t>
            </a:r>
            <a:endParaRPr lang="en-US" sz="2800" dirty="0">
              <a:latin typeface="DFPBiaoKaiW5-ZhuIn"/>
              <a:ea typeface="DFPBiaoKaiW5-ZhuIn"/>
              <a:cs typeface="DFPBiaoKaiW5-ZhuIn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latin typeface="DFPBiaoKaiW5-ZhuIn"/>
                <a:ea typeface="DFPBiaoKaiW5-ZhuIn"/>
                <a:cs typeface="DFPBiaoKaiW5-ZhuIn"/>
              </a:rPr>
              <a:t>b. </a:t>
            </a:r>
            <a:r>
              <a:rPr lang="zh-TW" altLang="en-US" sz="2800" dirty="0" smtClean="0">
                <a:latin typeface="DFPBiaoKaiW5-ZhuIn"/>
                <a:ea typeface="DFPBiaoKaiW5-ZhuIn"/>
                <a:cs typeface="DFPBiaoKaiW5-ZhuIn"/>
              </a:rPr>
              <a:t>衛星</a:t>
            </a:r>
            <a:endParaRPr lang="en-US" sz="2800" dirty="0">
              <a:latin typeface="DFPBiaoKaiW5-ZhuIn"/>
              <a:ea typeface="DFPBiaoKaiW5-ZhuIn"/>
              <a:cs typeface="DFPBiaoKaiW5-ZhuIn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latin typeface="DFPBiaoKaiW5-ZhuIn"/>
                <a:ea typeface="DFPBiaoKaiW5-ZhuIn"/>
                <a:cs typeface="DFPBiaoKaiW5-ZhuIn"/>
              </a:rPr>
              <a:t>c. </a:t>
            </a:r>
            <a:r>
              <a:rPr lang="zh-TW" altLang="en-US" sz="2800" dirty="0" smtClean="0">
                <a:latin typeface="DFPBiaoKaiW5-ZhuIn"/>
                <a:ea typeface="DFPBiaoKaiW5-ZhuIn"/>
                <a:cs typeface="DFPBiaoKaiW5-ZhuIn"/>
              </a:rPr>
              <a:t>月亮</a:t>
            </a:r>
            <a:endParaRPr lang="en-US" sz="28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143000" y="5029200"/>
            <a:ext cx="14067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dirty="0" smtClean="0">
                <a:latin typeface="DFPBiaoKaiW5-ZhuIn"/>
                <a:ea typeface="DFPBiaoKaiW5-ZhuIn"/>
                <a:cs typeface="DFPBiaoKaiW5-ZhuIn"/>
              </a:rPr>
              <a:t>a</a:t>
            </a:r>
            <a:r>
              <a:rPr lang="en-US" dirty="0" smtClean="0">
                <a:latin typeface="DFPBiaoKaiW5-ZhuIn"/>
                <a:ea typeface="DFPBiaoKaiW5-ZhuIn"/>
                <a:cs typeface="DFPBiaoKaiW5-ZhuIn"/>
              </a:rPr>
              <a:t>. </a:t>
            </a:r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行星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 l="19349" r="19349"/>
          <a:stretch>
            <a:fillRect/>
          </a:stretch>
        </p:blipFill>
        <p:spPr>
          <a:xfrm>
            <a:off x="3048000" y="1752600"/>
            <a:ext cx="5105400" cy="2771757"/>
          </a:xfrm>
        </p:spPr>
      </p:pic>
    </p:spTree>
    <p:extLst>
      <p:ext uri="{BB962C8B-B14F-4D97-AF65-F5344CB8AC3E}">
        <p14:creationId xmlns:p14="http://schemas.microsoft.com/office/powerpoint/2010/main" val="3052136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04800" y="731520"/>
            <a:ext cx="8534400" cy="5593080"/>
          </a:xfrm>
        </p:spPr>
        <p:txBody>
          <a:bodyPr>
            <a:normAutofit/>
          </a:bodyPr>
          <a:lstStyle/>
          <a:p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月亮越來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</a:rPr>
              <a:t>越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</a:rPr>
              <a:t>大叫</a:t>
            </a:r>
            <a:r>
              <a:rPr lang="en-US" altLang="zh-TW" sz="3600" dirty="0" smtClean="0">
                <a:latin typeface="DFPBiaoKaiW5-ZhuIn"/>
                <a:ea typeface="DFPBiaoKaiW5-ZhuIn"/>
                <a:cs typeface="DFPBiaoKaiW5-ZhuIn"/>
              </a:rPr>
              <a:t>?</a:t>
            </a:r>
            <a:endParaRPr lang="en-US" altLang="zh-TW" sz="3600" dirty="0" smtClean="0">
              <a:latin typeface="DFPBiaoKaiW5-ZhuIn"/>
              <a:ea typeface="DFPBiaoKaiW5-ZhuIn"/>
              <a:cs typeface="DFPBiaoKaiW5-ZhuIn"/>
            </a:endParaRPr>
          </a:p>
          <a:p>
            <a:endParaRPr lang="en-US" altLang="zh-TW" sz="3600" dirty="0" smtClean="0">
              <a:latin typeface="DFPBiaoKaiW5-ZhuIn"/>
              <a:ea typeface="DFPBiaoKaiW5-ZhuIn"/>
              <a:cs typeface="DFPBiaoKaiW5-ZhuIn"/>
            </a:endParaRPr>
          </a:p>
          <a:p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</a:rPr>
              <a:t>“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盈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</a:rPr>
              <a:t>”</a:t>
            </a:r>
            <a:endParaRPr lang="en-US" altLang="zh-TW" sz="3600" dirty="0" smtClean="0">
              <a:latin typeface="DFPBiaoKaiW5-ZhuIn"/>
              <a:ea typeface="DFPBiaoKaiW5-ZhuIn"/>
              <a:cs typeface="DFPBiaoKaiW5-ZhuIn"/>
            </a:endParaRPr>
          </a:p>
          <a:p>
            <a:endParaRPr lang="en-US" altLang="zh-TW" sz="3600" dirty="0">
              <a:latin typeface="DFPBiaoKaiW5-ZhuIn"/>
              <a:ea typeface="DFPBiaoKaiW5-ZhuIn"/>
              <a:cs typeface="DFPBiaoKaiW5-ZhuIn"/>
            </a:endParaRPr>
          </a:p>
          <a:p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</a:rPr>
              <a:t>越來越</a:t>
            </a:r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</a:rPr>
              <a:t>小叫？</a:t>
            </a:r>
            <a:endParaRPr lang="en-US" altLang="zh-TW" sz="3600" dirty="0" smtClean="0">
              <a:latin typeface="DFPBiaoKaiW5-ZhuIn"/>
              <a:ea typeface="DFPBiaoKaiW5-ZhuIn"/>
              <a:cs typeface="DFPBiaoKaiW5-ZhuIn"/>
            </a:endParaRPr>
          </a:p>
          <a:p>
            <a:endParaRPr lang="en-US" altLang="zh-TW" sz="3600" dirty="0" smtClean="0">
              <a:latin typeface="DFPBiaoKaiW5-ZhuIn"/>
              <a:ea typeface="DFPBiaoKaiW5-ZhuIn"/>
              <a:cs typeface="DFPBiaoKaiW5-ZhuIn"/>
            </a:endParaRPr>
          </a:p>
          <a:p>
            <a:r>
              <a:rPr lang="zh-TW" altLang="en-US" sz="3600" dirty="0" smtClean="0">
                <a:latin typeface="DFPBiaoKaiW5-ZhuIn"/>
                <a:ea typeface="DFPBiaoKaiW5-ZhuIn"/>
                <a:cs typeface="DFPBiaoKaiW5-ZhuIn"/>
              </a:rPr>
              <a:t>“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虧”</a:t>
            </a:r>
            <a:endParaRPr lang="en-US" sz="3600" dirty="0"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400719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5131" y="609600"/>
            <a:ext cx="8915399" cy="1143000"/>
          </a:xfrm>
        </p:spPr>
        <p:txBody>
          <a:bodyPr/>
          <a:lstStyle/>
          <a:p>
            <a:pPr marL="0" lvl="0" indent="0" algn="l">
              <a:buNone/>
            </a:pPr>
            <a:r>
              <a:rPr lang="zh-TW" altLang="en-US" sz="4000" dirty="0">
                <a:effectLst/>
                <a:latin typeface="DFPBiaoKaiW5-ZhuIn"/>
                <a:ea typeface="DFPBiaoKaiW5-ZhuIn"/>
                <a:cs typeface="DFPBiaoKaiW5-ZhuIn"/>
              </a:rPr>
              <a:t>哪時候是到外面觀賞月亮的最好時間？</a:t>
            </a:r>
            <a:r>
              <a:rPr lang="en-US" sz="4000" dirty="0">
                <a:effectLst/>
                <a:latin typeface="DFPBiaoKaiW5-ZhuIn"/>
                <a:ea typeface="DFPBiaoKaiW5-ZhuIn"/>
                <a:cs typeface="DFPBiaoKaiW5-ZhuIn"/>
              </a:rPr>
              <a:t/>
            </a:r>
            <a:br>
              <a:rPr lang="en-US" sz="4000" dirty="0">
                <a:effectLst/>
                <a:latin typeface="DFPBiaoKaiW5-ZhuIn"/>
                <a:ea typeface="DFPBiaoKaiW5-ZhuIn"/>
                <a:cs typeface="DFPBiaoKaiW5-ZhuIn"/>
              </a:rPr>
            </a:br>
            <a:r>
              <a:rPr lang="en-US" sz="4000" dirty="0">
                <a:effectLst/>
                <a:latin typeface="DFPBiaoKaiW5-ZhuIn"/>
                <a:ea typeface="DFPBiaoKaiW5-ZhuIn"/>
                <a:cs typeface="DFPBiaoKaiW5-ZhuIn"/>
              </a:rPr>
              <a:t/>
            </a:r>
            <a:br>
              <a:rPr lang="en-US" sz="4000" dirty="0">
                <a:effectLst/>
                <a:latin typeface="DFPBiaoKaiW5-ZhuIn"/>
                <a:ea typeface="DFPBiaoKaiW5-ZhuIn"/>
                <a:cs typeface="DFPBiaoKaiW5-ZhuIn"/>
              </a:rPr>
            </a:br>
            <a:endParaRPr lang="en-US" sz="40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2590800"/>
            <a:ext cx="4416594" cy="2641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50000"/>
              </a:lnSpc>
              <a:buFontTx/>
              <a:buAutoNum type="arabicPeriod"/>
            </a:pPr>
            <a:r>
              <a:rPr lang="zh-TW" altLang="en-US" sz="2800" dirty="0">
                <a:latin typeface="DFPBiaoKaiW5-ZhuIn"/>
                <a:ea typeface="DFPBiaoKaiW5-ZhuIn"/>
                <a:cs typeface="DFPBiaoKaiW5-ZhuIn"/>
              </a:rPr>
              <a:t>在月圓時</a:t>
            </a:r>
            <a:endParaRPr lang="en-US" sz="2800" dirty="0">
              <a:latin typeface="DFPBiaoKaiW5-ZhuIn"/>
              <a:ea typeface="DFPBiaoKaiW5-ZhuIn"/>
              <a:cs typeface="DFPBiaoKaiW5-ZhuIn"/>
            </a:endParaRPr>
          </a:p>
          <a:p>
            <a:pPr marL="457200" indent="-457200">
              <a:lnSpc>
                <a:spcPct val="150000"/>
              </a:lnSpc>
              <a:buFontTx/>
              <a:buAutoNum type="arabicPeriod"/>
            </a:pPr>
            <a:r>
              <a:rPr lang="zh-TW" altLang="en-US" sz="2800" dirty="0" smtClean="0">
                <a:latin typeface="DFPBiaoKaiW5-ZhuIn"/>
                <a:ea typeface="DFPBiaoKaiW5-ZhuIn"/>
                <a:cs typeface="DFPBiaoKaiW5-ZhuIn"/>
              </a:rPr>
              <a:t>在太陽</a:t>
            </a:r>
            <a:r>
              <a:rPr lang="zh-TW" altLang="en-US" sz="2800" dirty="0">
                <a:latin typeface="DFPBiaoKaiW5-ZhuIn"/>
                <a:ea typeface="DFPBiaoKaiW5-ZhuIn"/>
                <a:cs typeface="DFPBiaoKaiW5-ZhuIn"/>
              </a:rPr>
              <a:t>下山</a:t>
            </a:r>
            <a:r>
              <a:rPr lang="zh-TW" altLang="en-US" sz="2800" dirty="0" smtClean="0">
                <a:latin typeface="DFPBiaoKaiW5-ZhuIn"/>
                <a:ea typeface="DFPBiaoKaiW5-ZhuIn"/>
                <a:cs typeface="DFPBiaoKaiW5-ZhuIn"/>
              </a:rPr>
              <a:t>以前</a:t>
            </a:r>
            <a:endParaRPr lang="en-US" altLang="zh-TW" sz="2800" dirty="0" smtClean="0">
              <a:latin typeface="DFPBiaoKaiW5-ZhuIn"/>
              <a:ea typeface="DFPBiaoKaiW5-ZhuIn"/>
              <a:cs typeface="DFPBiaoKaiW5-ZhuIn"/>
            </a:endParaRPr>
          </a:p>
          <a:p>
            <a:pPr marL="457200" indent="-457200">
              <a:lnSpc>
                <a:spcPct val="150000"/>
              </a:lnSpc>
              <a:buFontTx/>
              <a:buAutoNum type="arabicPeriod"/>
            </a:pPr>
            <a:r>
              <a:rPr lang="zh-TW" altLang="en-US" sz="2800" dirty="0">
                <a:latin typeface="DFPBiaoKaiW5-ZhuIn"/>
                <a:ea typeface="DFPBiaoKaiW5-ZhuIn"/>
                <a:cs typeface="DFPBiaoKaiW5-ZhuIn"/>
              </a:rPr>
              <a:t>在新月的</a:t>
            </a:r>
            <a:r>
              <a:rPr lang="zh-TW" altLang="en-US" sz="2800" dirty="0" smtClean="0">
                <a:latin typeface="DFPBiaoKaiW5-ZhuIn"/>
                <a:ea typeface="DFPBiaoKaiW5-ZhuIn"/>
                <a:cs typeface="DFPBiaoKaiW5-ZhuIn"/>
              </a:rPr>
              <a:t>時候</a:t>
            </a:r>
            <a:endParaRPr lang="en-US" sz="2800" dirty="0">
              <a:latin typeface="DFPBiaoKaiW5-ZhuIn"/>
              <a:ea typeface="DFPBiaoKaiW5-ZhuIn"/>
              <a:cs typeface="DFPBiaoKaiW5-ZhuIn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endParaRPr lang="en-US" sz="28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5800" y="533400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lnSpc>
                <a:spcPct val="150000"/>
              </a:lnSpc>
              <a:buFontTx/>
              <a:buAutoNum type="arabicPeriod"/>
            </a:pPr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月圓時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-6858000"/>
            <a:ext cx="9144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1600200"/>
            <a:ext cx="41656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062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/>
          </p:nvPr>
        </p:nvSpPr>
        <p:spPr>
          <a:xfrm>
            <a:off x="484188" y="157163"/>
            <a:ext cx="8229600" cy="1143000"/>
          </a:xfrm>
        </p:spPr>
        <p:txBody>
          <a:bodyPr/>
          <a:lstStyle/>
          <a:p>
            <a:pPr algn="l" eaLnBrk="1" hangingPunct="1"/>
            <a:r>
              <a:rPr lang="zh-TW" altLang="en-US" dirty="0">
                <a:latin typeface="DFPBiaoKaiW5-ZhuIn" charset="0"/>
                <a:cs typeface="DFPBiaoKaiW5-ZhuIn" charset="0"/>
              </a:rPr>
              <a:t>月</a:t>
            </a:r>
            <a:r>
              <a:rPr lang="zh-TW" altLang="en-US" dirty="0">
                <a:latin typeface="DFPBiaoKaiW5-PoIn1" charset="0"/>
                <a:cs typeface="DFPBiaoKaiW5-PoIn1" charset="0"/>
              </a:rPr>
              <a:t>相</a:t>
            </a:r>
            <a:endParaRPr lang="en-US" dirty="0">
              <a:latin typeface="DFPBiaoKaiW5-PoIn1" charset="0"/>
              <a:cs typeface="DFPBiaoKaiW5-PoIn1" charset="0"/>
            </a:endParaRPr>
          </a:p>
        </p:txBody>
      </p:sp>
      <p:pic>
        <p:nvPicPr>
          <p:cNvPr id="35842" name="Content Placeholder 3" descr="fig8.jpg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926" r="-12926"/>
          <a:stretch>
            <a:fillRect/>
          </a:stretch>
        </p:blipFill>
        <p:spPr>
          <a:xfrm>
            <a:off x="-1016000" y="1676400"/>
            <a:ext cx="10350500" cy="4525963"/>
          </a:xfrm>
          <a:prstGeom prst="rect">
            <a:avLst/>
          </a:prstGeom>
        </p:spPr>
      </p:pic>
      <p:sp>
        <p:nvSpPr>
          <p:cNvPr id="35843" name="Rectangle 5"/>
          <p:cNvSpPr>
            <a:spLocks noChangeArrowheads="1"/>
          </p:cNvSpPr>
          <p:nvPr/>
        </p:nvSpPr>
        <p:spPr bwMode="auto">
          <a:xfrm>
            <a:off x="4248150" y="3244850"/>
            <a:ext cx="647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TW" altLang="en-US" b="1"/>
              <a:t>新月</a:t>
            </a:r>
            <a:r>
              <a:rPr lang="en-US" altLang="ja-JP"/>
              <a:t> </a:t>
            </a:r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566988" y="3754438"/>
            <a:ext cx="862012" cy="707886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TW" sz="2000" dirty="0">
                <a:latin typeface="DFPBiaoKaiW5-ZhuIn" charset="0"/>
                <a:cs typeface="DFPBiaoKaiW5-ZhuIn" charset="0"/>
              </a:rPr>
              <a:t>New</a:t>
            </a:r>
            <a:r>
              <a:rPr lang="zh-TW" altLang="en-US" sz="2000" dirty="0">
                <a:latin typeface="DFPBiaoKaiW5-ZhuIn" charset="0"/>
                <a:cs typeface="DFPBiaoKaiW5-ZhuIn" charset="0"/>
              </a:rPr>
              <a:t> </a:t>
            </a:r>
            <a:r>
              <a:rPr lang="en-US" altLang="zh-TW" sz="2000" dirty="0">
                <a:latin typeface="DFPBiaoKaiW5-ZhuIn" charset="0"/>
                <a:cs typeface="DFPBiaoKaiW5-ZhuIn" charset="0"/>
              </a:rPr>
              <a:t>Moon</a:t>
            </a:r>
            <a:r>
              <a:rPr lang="en-US" sz="2000" dirty="0">
                <a:latin typeface="DFPBiaoKaiW5-ZhuIn" charset="0"/>
                <a:cs typeface="DFPBiaoKaiW5-ZhuIn" charset="0"/>
              </a:rPr>
              <a:t> </a:t>
            </a: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2295524" y="5507038"/>
            <a:ext cx="1209675" cy="707886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TW" sz="2000" b="1" dirty="0">
                <a:latin typeface="DFPBiaoKaiW5-ZhuIn" charset="0"/>
                <a:cs typeface="DFPBiaoKaiW5-ZhuIn" charset="0"/>
              </a:rPr>
              <a:t>Waxing</a:t>
            </a:r>
            <a:r>
              <a:rPr lang="zh-TW" altLang="en-US" sz="2000" b="1" dirty="0">
                <a:latin typeface="DFPBiaoKaiW5-ZhuIn" charset="0"/>
                <a:cs typeface="DFPBiaoKaiW5-ZhuIn" charset="0"/>
              </a:rPr>
              <a:t> </a:t>
            </a:r>
            <a:r>
              <a:rPr lang="en-US" altLang="zh-TW" sz="2000" b="1" dirty="0" smtClean="0">
                <a:latin typeface="DFPBiaoKaiW5-ZhuIn" charset="0"/>
                <a:cs typeface="DFPBiaoKaiW5-ZhuIn" charset="0"/>
              </a:rPr>
              <a:t>Crescent</a:t>
            </a:r>
            <a:r>
              <a:rPr lang="en-US" sz="2000" dirty="0" smtClean="0">
                <a:latin typeface="DFPBiaoKaiW5-ZhuIn" charset="0"/>
                <a:cs typeface="DFPBiaoKaiW5-ZhuIn" charset="0"/>
              </a:rPr>
              <a:t> </a:t>
            </a:r>
            <a:endParaRPr lang="en-US" sz="2000" dirty="0">
              <a:latin typeface="DFPBiaoKaiW5-ZhuIn" charset="0"/>
              <a:cs typeface="DFPBiaoKaiW5-ZhuIn" charset="0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4892674" y="6280150"/>
            <a:ext cx="1889125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TW" altLang="en-US" b="1" dirty="0">
                <a:latin typeface="DFPBiaoKaiW5-ZhuIn" charset="0"/>
                <a:cs typeface="DFPBiaoKaiW5-ZhuIn" charset="0"/>
              </a:rPr>
              <a:t>F</a:t>
            </a:r>
            <a:r>
              <a:rPr lang="zh-TW" b="1" dirty="0">
                <a:latin typeface="DFPBiaoKaiW5-ZhuIn" charset="0"/>
                <a:cs typeface="DFPBiaoKaiW5-ZhuIn" charset="0"/>
              </a:rPr>
              <a:t>i</a:t>
            </a:r>
            <a:r>
              <a:rPr lang="en-US" altLang="zh-TW" b="1" dirty="0" err="1">
                <a:latin typeface="DFPBiaoKaiW5-ZhuIn" charset="0"/>
                <a:cs typeface="DFPBiaoKaiW5-ZhuIn" charset="0"/>
              </a:rPr>
              <a:t>rst</a:t>
            </a:r>
            <a:r>
              <a:rPr lang="zh-TW" altLang="en-US" b="1" dirty="0">
                <a:latin typeface="DFPBiaoKaiW5-ZhuIn" charset="0"/>
                <a:cs typeface="DFPBiaoKaiW5-ZhuIn" charset="0"/>
              </a:rPr>
              <a:t> </a:t>
            </a:r>
            <a:r>
              <a:rPr lang="en-US" altLang="zh-TW" b="1" dirty="0">
                <a:latin typeface="DFPBiaoKaiW5-ZhuIn" charset="0"/>
                <a:cs typeface="DFPBiaoKaiW5-ZhuIn" charset="0"/>
              </a:rPr>
              <a:t>Quarter</a:t>
            </a:r>
            <a:r>
              <a:rPr lang="zh-TW" altLang="en-US" b="1" dirty="0">
                <a:latin typeface="DFPBiaoKaiW5-ZhuIn" charset="0"/>
                <a:cs typeface="DFPBiaoKaiW5-ZhuIn" charset="0"/>
              </a:rPr>
              <a:t> </a:t>
            </a:r>
            <a:r>
              <a:rPr lang="en-US" dirty="0"/>
              <a:t> </a:t>
            </a: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7772400" y="5791200"/>
            <a:ext cx="1112837" cy="707886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TW" altLang="en-US" sz="2000" b="1" dirty="0">
                <a:latin typeface="DFPBiaoKaiW5-ZhuIn" charset="0"/>
                <a:cs typeface="DFPBiaoKaiW5-ZhuIn" charset="0"/>
              </a:rPr>
              <a:t>W</a:t>
            </a:r>
            <a:r>
              <a:rPr lang="en-US" altLang="zh-TW" sz="2000" b="1" dirty="0">
                <a:latin typeface="DFPBiaoKaiW5-ZhuIn" charset="0"/>
                <a:cs typeface="DFPBiaoKaiW5-ZhuIn" charset="0"/>
              </a:rPr>
              <a:t>axing</a:t>
            </a:r>
            <a:r>
              <a:rPr lang="zh-TW" altLang="en-US" sz="2000" b="1" dirty="0">
                <a:latin typeface="DFPBiaoKaiW5-ZhuIn" charset="0"/>
                <a:cs typeface="DFPBiaoKaiW5-ZhuIn" charset="0"/>
              </a:rPr>
              <a:t> </a:t>
            </a:r>
            <a:r>
              <a:rPr lang="en-US" altLang="zh-TW" sz="2000" b="1" dirty="0">
                <a:latin typeface="DFPBiaoKaiW5-ZhuIn" charset="0"/>
                <a:cs typeface="DFPBiaoKaiW5-ZhuIn" charset="0"/>
              </a:rPr>
              <a:t>Gibbous</a:t>
            </a:r>
            <a:r>
              <a:rPr lang="en-US" sz="2000" dirty="0">
                <a:latin typeface="DFPBiaoKaiW5-ZhuIn" charset="0"/>
                <a:cs typeface="DFPBiaoKaiW5-ZhuIn" charset="0"/>
              </a:rPr>
              <a:t> </a:t>
            </a: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8001000" y="4114800"/>
            <a:ext cx="1309687" cy="40011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TW" altLang="en-US" sz="2000" b="1" dirty="0">
                <a:latin typeface="DFPBiaoKaiW5-ZhuIn" charset="0"/>
                <a:cs typeface="DFPBiaoKaiW5-ZhuIn" charset="0"/>
              </a:rPr>
              <a:t>F</a:t>
            </a:r>
            <a:r>
              <a:rPr lang="en-US" altLang="zh-TW" sz="2000" b="1" dirty="0" err="1">
                <a:latin typeface="DFPBiaoKaiW5-ZhuIn" charset="0"/>
                <a:cs typeface="DFPBiaoKaiW5-ZhuIn" charset="0"/>
              </a:rPr>
              <a:t>ull</a:t>
            </a:r>
            <a:r>
              <a:rPr lang="zh-TW" altLang="en-US" sz="2000" b="1" dirty="0">
                <a:latin typeface="DFPBiaoKaiW5-ZhuIn" charset="0"/>
                <a:cs typeface="DFPBiaoKaiW5-ZhuIn" charset="0"/>
              </a:rPr>
              <a:t> </a:t>
            </a:r>
            <a:r>
              <a:rPr lang="en-US" altLang="zh-TW" sz="2000" b="1" dirty="0">
                <a:latin typeface="DFPBiaoKaiW5-ZhuIn" charset="0"/>
                <a:cs typeface="DFPBiaoKaiW5-ZhuIn" charset="0"/>
              </a:rPr>
              <a:t>Moon</a:t>
            </a:r>
            <a:r>
              <a:rPr lang="en-US" sz="2000" dirty="0">
                <a:latin typeface="DFPBiaoKaiW5-ZhuIn" charset="0"/>
                <a:cs typeface="DFPBiaoKaiW5-ZhuIn" charset="0"/>
              </a:rPr>
              <a:t> 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7543800" y="2209800"/>
            <a:ext cx="1144587" cy="707886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TW" altLang="en-US" sz="2000" b="1" dirty="0">
                <a:latin typeface="DFPBiaoKaiW5-ZhuIn" charset="0"/>
                <a:cs typeface="DFPBiaoKaiW5-ZhuIn" charset="0"/>
              </a:rPr>
              <a:t>W</a:t>
            </a:r>
            <a:r>
              <a:rPr lang="en-US" altLang="zh-TW" sz="2000" b="1" dirty="0" err="1">
                <a:latin typeface="DFPBiaoKaiW5-ZhuIn" charset="0"/>
                <a:cs typeface="DFPBiaoKaiW5-ZhuIn" charset="0"/>
              </a:rPr>
              <a:t>aning</a:t>
            </a:r>
            <a:r>
              <a:rPr lang="zh-TW" altLang="en-US" sz="2000" b="1" dirty="0">
                <a:latin typeface="DFPBiaoKaiW5-ZhuIn" charset="0"/>
                <a:cs typeface="DFPBiaoKaiW5-ZhuIn" charset="0"/>
              </a:rPr>
              <a:t> </a:t>
            </a:r>
            <a:r>
              <a:rPr lang="zh-TW" sz="2000" b="1" dirty="0">
                <a:latin typeface="DFPBiaoKaiW5-ZhuIn" charset="0"/>
                <a:cs typeface="DFPBiaoKaiW5-ZhuIn" charset="0"/>
              </a:rPr>
              <a:t>G</a:t>
            </a:r>
            <a:r>
              <a:rPr lang="en-US" altLang="zh-TW" sz="2000" b="1" dirty="0" err="1">
                <a:latin typeface="DFPBiaoKaiW5-ZhuIn" charset="0"/>
                <a:cs typeface="DFPBiaoKaiW5-ZhuIn" charset="0"/>
              </a:rPr>
              <a:t>ibbous</a:t>
            </a:r>
            <a:r>
              <a:rPr lang="en-US" sz="2000" dirty="0">
                <a:latin typeface="DFPBiaoKaiW5-ZhuIn" charset="0"/>
                <a:cs typeface="DFPBiaoKaiW5-ZhuIn" charset="0"/>
              </a:rPr>
              <a:t> 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4419600" y="1219200"/>
            <a:ext cx="2259012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TW" altLang="en-US" b="1" dirty="0">
                <a:latin typeface="DFPBiaoKaiW5-ZhuIn" charset="0"/>
                <a:cs typeface="DFPBiaoKaiW5-ZhuIn" charset="0"/>
              </a:rPr>
              <a:t>T</a:t>
            </a:r>
            <a:r>
              <a:rPr lang="en-US" altLang="zh-TW" b="1" dirty="0" err="1">
                <a:latin typeface="DFPBiaoKaiW5-ZhuIn" charset="0"/>
                <a:cs typeface="DFPBiaoKaiW5-ZhuIn" charset="0"/>
              </a:rPr>
              <a:t>hird</a:t>
            </a:r>
            <a:r>
              <a:rPr lang="zh-TW" altLang="en-US" b="1" dirty="0">
                <a:latin typeface="DFPBiaoKaiW5-ZhuIn" charset="0"/>
                <a:cs typeface="DFPBiaoKaiW5-ZhuIn" charset="0"/>
              </a:rPr>
              <a:t> </a:t>
            </a:r>
            <a:r>
              <a:rPr lang="en-US" altLang="zh-TW" b="1" dirty="0">
                <a:latin typeface="DFPBiaoKaiW5-ZhuIn" charset="0"/>
                <a:cs typeface="DFPBiaoKaiW5-ZhuIn" charset="0"/>
              </a:rPr>
              <a:t>Quarter</a:t>
            </a:r>
            <a:endParaRPr lang="en-US" dirty="0">
              <a:latin typeface="DFPBiaoKaiW5-ZhuIn" charset="0"/>
              <a:cs typeface="DFPBiaoKaiW5-ZhuIn" charset="0"/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1676400" y="2286000"/>
            <a:ext cx="1331912" cy="769441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TW" altLang="en-US" sz="2000" b="1" dirty="0">
                <a:latin typeface="DFPBiaoKaiW5-ZhuIn"/>
                <a:ea typeface="DFPBiaoKaiW5-ZhuIn"/>
                <a:cs typeface="DFPBiaoKaiW5-ZhuIn"/>
              </a:rPr>
              <a:t>W</a:t>
            </a:r>
            <a:r>
              <a:rPr lang="en-US" altLang="zh-TW" sz="2000" b="1" dirty="0" err="1">
                <a:latin typeface="DFPBiaoKaiW5-ZhuIn"/>
                <a:ea typeface="DFPBiaoKaiW5-ZhuIn"/>
                <a:cs typeface="DFPBiaoKaiW5-ZhuIn"/>
              </a:rPr>
              <a:t>aning</a:t>
            </a:r>
            <a:r>
              <a:rPr lang="zh-TW" altLang="en-US" sz="2000" b="1" dirty="0">
                <a:latin typeface="DFPBiaoKaiW5-ZhuIn"/>
                <a:ea typeface="DFPBiaoKaiW5-ZhuIn"/>
                <a:cs typeface="DFPBiaoKaiW5-ZhuIn"/>
              </a:rPr>
              <a:t> </a:t>
            </a:r>
            <a:r>
              <a:rPr lang="en-US" altLang="zh-TW" b="1" dirty="0">
                <a:latin typeface="DFPBiaoKaiW5-ZhuIn"/>
                <a:ea typeface="DFPBiaoKaiW5-ZhuIn"/>
                <a:cs typeface="DFPBiaoKaiW5-ZhuIn"/>
              </a:rPr>
              <a:t>Crescent</a:t>
            </a:r>
            <a:r>
              <a:rPr lang="en-US" dirty="0">
                <a:latin typeface="DFPBiaoKaiW5-ZhuIn"/>
                <a:ea typeface="DFPBiaoKaiW5-ZhuIn"/>
                <a:cs typeface="DFPBiaoKaiW5-ZhuIn"/>
              </a:rPr>
              <a:t> 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22488" y="3754438"/>
            <a:ext cx="44450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altLang="zh-TW" sz="1800"/>
              <a:t>1</a:t>
            </a:r>
            <a:endParaRPr lang="en-US" sz="1800"/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999413" y="3754438"/>
            <a:ext cx="44450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sz="1800"/>
              <a:t>5</a:t>
            </a:r>
            <a:endParaRPr lang="en-US" sz="1800"/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7777163" y="5346700"/>
            <a:ext cx="444500" cy="369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sz="1800"/>
              <a:t>4</a:t>
            </a:r>
            <a:endParaRPr lang="en-US" sz="1800"/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471988" y="6280150"/>
            <a:ext cx="444500" cy="369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sz="1800"/>
              <a:t>3</a:t>
            </a:r>
            <a:endParaRPr lang="en-US" sz="1800"/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1873250" y="5507038"/>
            <a:ext cx="444500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sz="1800"/>
              <a:t>2</a:t>
            </a:r>
            <a:endParaRPr lang="en-US" sz="1800"/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219200" y="2286000"/>
            <a:ext cx="444500" cy="369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sz="1800" dirty="0"/>
              <a:t>8</a:t>
            </a:r>
            <a:endParaRPr lang="en-US" sz="1800" dirty="0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4025900" y="1265238"/>
            <a:ext cx="446088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sz="1800"/>
              <a:t>7</a:t>
            </a:r>
            <a:endParaRPr lang="en-US" sz="1800"/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7526338" y="1906588"/>
            <a:ext cx="444500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sz="1800"/>
              <a:t>6</a:t>
            </a:r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940848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249" y="228600"/>
            <a:ext cx="8915399" cy="1143000"/>
          </a:xfrm>
        </p:spPr>
        <p:txBody>
          <a:bodyPr/>
          <a:lstStyle/>
          <a:p>
            <a:pPr marL="0" indent="0" algn="l">
              <a:buNone/>
            </a:pPr>
            <a:r>
              <a:rPr lang="zh-TW" altLang="en-US" sz="4000" dirty="0">
                <a:effectLst/>
                <a:latin typeface="DFPBiaoKaiW5-ZhuIn"/>
                <a:ea typeface="DFPBiaoKaiW5-ZhuIn"/>
                <a:cs typeface="DFPBiaoKaiW5-ZhuIn"/>
              </a:rPr>
              <a:t>從新月到滿月需要多久的時間？</a:t>
            </a:r>
            <a:r>
              <a:rPr lang="en-US" sz="4000" dirty="0">
                <a:effectLst/>
                <a:latin typeface="DFPBiaoKaiW5-ZhuIn"/>
                <a:ea typeface="DFPBiaoKaiW5-ZhuIn"/>
                <a:cs typeface="DFPBiaoKaiW5-ZhuIn"/>
              </a:rPr>
              <a:t/>
            </a:r>
            <a:br>
              <a:rPr lang="en-US" sz="4000" dirty="0">
                <a:effectLst/>
                <a:latin typeface="DFPBiaoKaiW5-ZhuIn"/>
                <a:ea typeface="DFPBiaoKaiW5-ZhuIn"/>
                <a:cs typeface="DFPBiaoKaiW5-ZhuIn"/>
              </a:rPr>
            </a:br>
            <a:r>
              <a:rPr lang="en-US" sz="4000" dirty="0">
                <a:effectLst/>
                <a:latin typeface="DFPBiaoKaiW5-ZhuIn"/>
                <a:ea typeface="DFPBiaoKaiW5-ZhuIn"/>
                <a:cs typeface="DFPBiaoKaiW5-ZhuIn"/>
              </a:rPr>
              <a:t/>
            </a:r>
            <a:br>
              <a:rPr lang="en-US" sz="4000" dirty="0">
                <a:effectLst/>
                <a:latin typeface="DFPBiaoKaiW5-ZhuIn"/>
                <a:ea typeface="DFPBiaoKaiW5-ZhuIn"/>
                <a:cs typeface="DFPBiaoKaiW5-ZhuIn"/>
              </a:rPr>
            </a:br>
            <a:r>
              <a:rPr lang="en-US" sz="4000" dirty="0">
                <a:effectLst/>
                <a:latin typeface="DFPBiaoKaiW5-ZhuIn"/>
                <a:ea typeface="DFPBiaoKaiW5-ZhuIn"/>
                <a:cs typeface="DFPBiaoKaiW5-ZhuIn"/>
              </a:rPr>
              <a:t/>
            </a:r>
            <a:br>
              <a:rPr lang="en-US" sz="4000" dirty="0">
                <a:effectLst/>
                <a:latin typeface="DFPBiaoKaiW5-ZhuIn"/>
                <a:ea typeface="DFPBiaoKaiW5-ZhuIn"/>
                <a:cs typeface="DFPBiaoKaiW5-ZhuIn"/>
              </a:rPr>
            </a:br>
            <a:endParaRPr lang="en-US" sz="40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" y="2057400"/>
            <a:ext cx="2800767" cy="3288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50000"/>
              </a:lnSpc>
              <a:buFontTx/>
              <a:buAutoNum type="arabicPeriod"/>
            </a:pPr>
            <a:r>
              <a:rPr lang="zh-TW" altLang="en-US" sz="2800" dirty="0"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sz="2800" dirty="0">
                <a:latin typeface="DFPBiaoKaiW5-ZhuIn"/>
                <a:ea typeface="DFPBiaoKaiW5-ZhuIn"/>
                <a:cs typeface="DFPBiaoKaiW5-ZhuIn"/>
              </a:rPr>
              <a:t>個星期</a:t>
            </a:r>
            <a:r>
              <a:rPr lang="en-US" sz="2800" dirty="0">
                <a:latin typeface="DFPBiaoKaiW5-ZhuIn"/>
                <a:ea typeface="DFPBiaoKaiW5-ZhuIn"/>
                <a:cs typeface="DFPBiaoKaiW5-ZhuIn"/>
              </a:rPr>
              <a:t> </a:t>
            </a:r>
          </a:p>
          <a:p>
            <a:pPr marL="457200" indent="-457200">
              <a:lnSpc>
                <a:spcPct val="150000"/>
              </a:lnSpc>
              <a:buFontTx/>
              <a:buAutoNum type="arabicPeriod"/>
            </a:pPr>
            <a:r>
              <a:rPr lang="zh-TW" altLang="en-US" sz="2800" dirty="0">
                <a:latin typeface="DFPBiaoKaiW5-ZhuIn"/>
                <a:ea typeface="DFPBiaoKaiW5-ZhuIn"/>
                <a:cs typeface="DFPBiaoKaiW5-ZhuIn"/>
              </a:rPr>
              <a:t>兩個星期</a:t>
            </a:r>
            <a:endParaRPr lang="en-US" sz="2800" dirty="0">
              <a:latin typeface="DFPBiaoKaiW5-ZhuIn"/>
              <a:ea typeface="DFPBiaoKaiW5-ZhuIn"/>
              <a:cs typeface="DFPBiaoKaiW5-ZhuIn"/>
            </a:endParaRPr>
          </a:p>
          <a:p>
            <a:pPr marL="457200" indent="-457200">
              <a:lnSpc>
                <a:spcPct val="150000"/>
              </a:lnSpc>
              <a:buFontTx/>
              <a:buAutoNum type="arabicPeriod"/>
            </a:pPr>
            <a:r>
              <a:rPr lang="zh-TW" altLang="en-US" sz="2800" dirty="0">
                <a:latin typeface="DFPBiaoKaiW5-ZhuIn"/>
                <a:ea typeface="DFPBiaoKaiW5-ZhuIn"/>
                <a:cs typeface="DFPBiaoKaiW5-ZhuIn"/>
              </a:rPr>
              <a:t>三個星期</a:t>
            </a:r>
            <a:endParaRPr lang="en-US" sz="2800" dirty="0">
              <a:latin typeface="DFPBiaoKaiW5-ZhuIn"/>
              <a:ea typeface="DFPBiaoKaiW5-ZhuIn"/>
              <a:cs typeface="DFPBiaoKaiW5-ZhuIn"/>
            </a:endParaRPr>
          </a:p>
          <a:p>
            <a:pPr marL="457200" indent="-457200">
              <a:lnSpc>
                <a:spcPct val="150000"/>
              </a:lnSpc>
              <a:buFontTx/>
              <a:buAutoNum type="arabicPeriod"/>
            </a:pPr>
            <a:r>
              <a:rPr lang="zh-TW" altLang="en-US" sz="2800" dirty="0">
                <a:latin typeface="DFPBiaoKaiW5-ZhuIn"/>
                <a:ea typeface="DFPBiaoKaiW5-ZhuIn"/>
                <a:cs typeface="DFPBiaoKaiW5-ZhuIn"/>
              </a:rPr>
              <a:t>四個星期</a:t>
            </a:r>
            <a:endParaRPr lang="en-US" sz="2800" dirty="0">
              <a:latin typeface="DFPBiaoKaiW5-ZhuIn"/>
              <a:ea typeface="DFPBiaoKaiW5-ZhuIn"/>
              <a:cs typeface="DFPBiaoKaiW5-ZhuIn"/>
            </a:endParaRPr>
          </a:p>
          <a:p>
            <a:pPr marL="457200" indent="-457200">
              <a:lnSpc>
                <a:spcPct val="150000"/>
              </a:lnSpc>
              <a:buFontTx/>
              <a:buAutoNum type="arabicPeriod"/>
            </a:pPr>
            <a:endParaRPr lang="en-US" sz="28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2000" y="5200282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兩個</a:t>
            </a:r>
            <a:r>
              <a:rPr lang="zh-TW" altLang="en-US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星期</a:t>
            </a:r>
            <a:endParaRPr lang="en-US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1981200"/>
            <a:ext cx="3878036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75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>
          <a:xfrm>
            <a:off x="1219200" y="533400"/>
            <a:ext cx="7924800" cy="1143000"/>
          </a:xfrm>
        </p:spPr>
        <p:txBody>
          <a:bodyPr/>
          <a:lstStyle/>
          <a:p>
            <a:pPr marL="0" indent="0" algn="l" eaLnBrk="1" hangingPunct="1">
              <a:buNone/>
            </a:pPr>
            <a:r>
              <a:rPr lang="zh-TW" altLang="en-US" dirty="0">
                <a:latin typeface="DFPBiaoKaiW5-ZhuIn"/>
                <a:ea typeface="DFPBiaoKaiW5-ZhuIn"/>
                <a:cs typeface="DFPBiaoKaiW5-ZhuIn"/>
              </a:rPr>
              <a:t>圖片中是哪種月相？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34818" name="Content Placeholder 3" descr="new moon.gif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685" b="-41685"/>
          <a:stretch>
            <a:fillRect/>
          </a:stretch>
        </p:blipFill>
        <p:spPr>
          <a:xfrm>
            <a:off x="3429000" y="2332037"/>
            <a:ext cx="5316537" cy="4525963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1947863"/>
            <a:ext cx="274955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新月</a:t>
            </a:r>
            <a:endParaRPr lang="en-US" altLang="zh-TW" sz="3600" dirty="0">
              <a:latin typeface="DFPBiaoKaiW5-ZhuIn"/>
              <a:ea typeface="DFPBiaoKaiW5-ZhuIn"/>
              <a:cs typeface="DFPBiaoKaiW5-ZhuIn"/>
            </a:endParaRPr>
          </a:p>
          <a:p>
            <a:pPr eaLnBrk="1" hangingPunct="1">
              <a:buFontTx/>
              <a:buAutoNum type="arabicPeriod"/>
            </a:pP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滿月</a:t>
            </a:r>
            <a:endParaRPr lang="en-US" altLang="zh-TW" sz="3600" dirty="0">
              <a:latin typeface="DFPBiaoKaiW5-ZhuIn"/>
              <a:ea typeface="DFPBiaoKaiW5-ZhuIn"/>
              <a:cs typeface="DFPBiaoKaiW5-ZhuIn"/>
            </a:endParaRPr>
          </a:p>
          <a:p>
            <a:pPr eaLnBrk="1" hangingPunct="1">
              <a:buFontTx/>
              <a:buAutoNum type="arabicPeriod"/>
            </a:pP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上弦</a:t>
            </a:r>
            <a:r>
              <a:rPr lang="en-US" altLang="ja-JP" sz="3600" dirty="0">
                <a:latin typeface="DFPBiaoKaiW5-ZhuIn"/>
                <a:ea typeface="DFPBiaoKaiW5-ZhuIn"/>
                <a:cs typeface="DFPBiaoKaiW5-ZhuIn"/>
              </a:rPr>
              <a:t> 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月</a:t>
            </a:r>
            <a:endParaRPr lang="en-US" altLang="zh-TW" sz="3600" dirty="0">
              <a:latin typeface="DFPBiaoKaiW5-ZhuIn"/>
              <a:ea typeface="DFPBiaoKaiW5-ZhuIn"/>
              <a:cs typeface="DFPBiaoKaiW5-ZhuIn"/>
            </a:endParaRPr>
          </a:p>
          <a:p>
            <a:pPr eaLnBrk="1" hangingPunct="1">
              <a:buFontTx/>
              <a:buAutoNum type="arabicPeriod"/>
            </a:pP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下弦月</a:t>
            </a:r>
            <a:endParaRPr lang="en-US" sz="36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09613" y="4835525"/>
            <a:ext cx="17621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zh-TW" altLang="en-US" sz="32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新月</a:t>
            </a:r>
            <a:endParaRPr lang="en-US" altLang="zh-TW" sz="32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939354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這可能是什麼月？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4" name="Picture 3" descr="main-qimg-e68bb0c798feeb22e4a632f656e4b14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676400"/>
            <a:ext cx="2399063" cy="3200400"/>
          </a:xfrm>
          <a:prstGeom prst="rect">
            <a:avLst/>
          </a:prstGeom>
        </p:spPr>
      </p:pic>
      <p:pic>
        <p:nvPicPr>
          <p:cNvPr id="5" name="Picture 4" descr="ur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524000"/>
            <a:ext cx="2476500" cy="3276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43200" y="5410200"/>
            <a:ext cx="34163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TW" altLang="en-US" dirty="0" smtClean="0">
                <a:latin typeface="DFPBiaoKaiW5-ZhuIn"/>
                <a:ea typeface="DFPBiaoKaiW5-ZhuIn"/>
                <a:cs typeface="DFPBiaoKaiW5-ZhuIn"/>
              </a:rPr>
              <a:t>上弦月和下弦月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3009634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219200" y="1981200"/>
            <a:ext cx="6400800" cy="1600200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Lesson 6 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71585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>
          <a:xfrm>
            <a:off x="990600" y="304800"/>
            <a:ext cx="8153400" cy="1143000"/>
          </a:xfrm>
        </p:spPr>
        <p:txBody>
          <a:bodyPr/>
          <a:lstStyle/>
          <a:p>
            <a:pPr algn="l" eaLnBrk="1" hangingPunct="1"/>
            <a:r>
              <a:rPr lang="zh-TW" altLang="en-US" sz="3600" dirty="0">
                <a:effectLst/>
                <a:latin typeface="DFPBiaoKaiW5-ZhuIn"/>
                <a:ea typeface="DFPBiaoKaiW5-ZhuIn"/>
                <a:cs typeface="DFPBiaoKaiW5-ZhuIn"/>
              </a:rPr>
              <a:t>許多的星星聚在</a:t>
            </a:r>
            <a:r>
              <a:rPr lang="zh-TW" altLang="en-US" sz="3600" dirty="0">
                <a:effectLst/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sz="3600" dirty="0">
                <a:effectLst/>
                <a:latin typeface="DFPBiaoKaiW5-ZhuIn"/>
                <a:ea typeface="DFPBiaoKaiW5-ZhuIn"/>
                <a:cs typeface="DFPBiaoKaiW5-ZhuIn"/>
              </a:rPr>
              <a:t>起，組成的圖形是什麼？</a:t>
            </a:r>
            <a:r>
              <a:rPr lang="en-US" altLang="ja-JP" sz="3600" dirty="0">
                <a:effectLst/>
                <a:latin typeface="DFPBiaoKaiW5-ZhuIn"/>
                <a:ea typeface="DFPBiaoKaiW5-ZhuIn"/>
                <a:cs typeface="DFPBiaoKaiW5-ZhuIn"/>
              </a:rPr>
              <a:t> </a:t>
            </a:r>
            <a:endParaRPr lang="en-US" sz="3600" dirty="0">
              <a:effectLst/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5" name="Content Placeholder 4" descr="constellation.gif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4" r="2844"/>
          <a:stretch>
            <a:fillRect/>
          </a:stretch>
        </p:blipFill>
        <p:spPr>
          <a:xfrm>
            <a:off x="4419600" y="1981200"/>
            <a:ext cx="4233862" cy="4525963"/>
          </a:xfrm>
          <a:prstGeom prst="rect">
            <a:avLst/>
          </a:prstGeom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57200" y="2090738"/>
            <a:ext cx="2963863" cy="253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latin typeface="DFPBiaoKaiW5-ZhuIn"/>
                <a:ea typeface="DFPBiaoKaiW5-ZhuIn"/>
                <a:cs typeface="DFPBiaoKaiW5-ZhuIn"/>
              </a:rPr>
              <a:t>a. 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星座</a:t>
            </a:r>
            <a:endParaRPr lang="en-US" altLang="ja-JP" sz="3600" dirty="0">
              <a:latin typeface="DFPBiaoKaiW5-ZhuIn"/>
              <a:ea typeface="DFPBiaoKaiW5-ZhuIn"/>
              <a:cs typeface="DFPBiaoKaiW5-ZhuIn"/>
            </a:endParaRPr>
          </a:p>
          <a:p>
            <a:pPr>
              <a:lnSpc>
                <a:spcPct val="150000"/>
              </a:lnSpc>
            </a:pPr>
            <a:r>
              <a:rPr lang="en-US" sz="3600" dirty="0">
                <a:latin typeface="DFPBiaoKaiW5-ZhuIn"/>
                <a:ea typeface="DFPBiaoKaiW5-ZhuIn"/>
                <a:cs typeface="DFPBiaoKaiW5-ZhuIn"/>
              </a:rPr>
              <a:t>b. 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太陽系</a:t>
            </a:r>
            <a:endParaRPr lang="en-US" altLang="ja-JP" sz="3600" dirty="0">
              <a:latin typeface="DFPBiaoKaiW5-ZhuIn"/>
              <a:ea typeface="DFPBiaoKaiW5-ZhuIn"/>
              <a:cs typeface="DFPBiaoKaiW5-ZhuIn"/>
            </a:endParaRPr>
          </a:p>
          <a:p>
            <a:pPr>
              <a:lnSpc>
                <a:spcPct val="150000"/>
              </a:lnSpc>
            </a:pPr>
            <a:r>
              <a:rPr lang="en-US" sz="3600" dirty="0">
                <a:latin typeface="DFPBiaoKaiW5-ZhuIn"/>
                <a:ea typeface="DFPBiaoKaiW5-ZhuIn"/>
                <a:cs typeface="DFPBiaoKaiW5-ZhuIn"/>
              </a:rPr>
              <a:t>c. </a:t>
            </a:r>
            <a:r>
              <a:rPr lang="zh-TW" altLang="en-US" sz="3600" dirty="0">
                <a:latin typeface="DFPBiaoKaiW5-ZhuIn"/>
                <a:ea typeface="DFPBiaoKaiW5-ZhuIn"/>
                <a:cs typeface="DFPBiaoKaiW5-ZhuIn"/>
              </a:rPr>
              <a:t>雲河</a:t>
            </a:r>
            <a:endParaRPr lang="en-US" sz="36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14400" y="5181600"/>
            <a:ext cx="2017800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a. </a:t>
            </a:r>
            <a:r>
              <a:rPr lang="zh-TW" alt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星座</a:t>
            </a:r>
            <a:endParaRPr lang="en-US" altLang="ja-JP" sz="36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4189053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229600" cy="1143000"/>
          </a:xfrm>
        </p:spPr>
        <p:txBody>
          <a:bodyPr/>
          <a:lstStyle/>
          <a:p>
            <a:pPr algn="l"/>
            <a:r>
              <a:rPr lang="en-US" sz="4000" dirty="0">
                <a:effectLst/>
                <a:latin typeface="DFPBiaoKaiW5-PoIn1"/>
                <a:ea typeface="DFPBiaoKaiW5-PoIn1"/>
                <a:cs typeface="DFPBiaoKaiW5-PoIn1"/>
              </a:rPr>
              <a:t>為</a:t>
            </a:r>
            <a:r>
              <a:rPr lang="en-US" sz="4000" dirty="0">
                <a:effectLst/>
                <a:latin typeface="DFPBiaoKaiW5-ZhuIn"/>
                <a:ea typeface="DFPBiaoKaiW5-ZhuIn"/>
                <a:cs typeface="DFPBiaoKaiW5-ZhuIn"/>
              </a:rPr>
              <a:t>什</a:t>
            </a:r>
            <a:r>
              <a:rPr lang="en-US" sz="4000" dirty="0" smtClean="0">
                <a:effectLst/>
                <a:latin typeface="DFPBiaoKaiW5-ZhuIn"/>
                <a:ea typeface="DFPBiaoKaiW5-ZhuIn"/>
                <a:cs typeface="DFPBiaoKaiW5-ZhuIn"/>
              </a:rPr>
              <a:t>麼</a:t>
            </a:r>
            <a:r>
              <a:rPr lang="zh-TW" altLang="en-US" sz="4000" dirty="0" smtClean="0">
                <a:effectLst/>
                <a:latin typeface="DFPBiaoKaiW5-ZhuIn"/>
                <a:ea typeface="DFPBiaoKaiW5-ZhuIn"/>
                <a:cs typeface="DFPBiaoKaiW5-ZhuIn"/>
              </a:rPr>
              <a:t>我</a:t>
            </a:r>
            <a:r>
              <a:rPr lang="zh-TW" altLang="en-US" sz="4000" dirty="0" smtClean="0">
                <a:effectLst/>
                <a:latin typeface="DFPBiaoKaiW5-PoIn1"/>
                <a:ea typeface="DFPBiaoKaiW5-PoIn1"/>
                <a:cs typeface="DFPBiaoKaiW5-PoIn1"/>
              </a:rPr>
              <a:t>們</a:t>
            </a:r>
            <a:r>
              <a:rPr lang="en-US" sz="4000" dirty="0" smtClean="0">
                <a:effectLst/>
                <a:latin typeface="DFPBiaoKaiW5-ZhuIn"/>
                <a:ea typeface="DFPBiaoKaiW5-ZhuIn"/>
                <a:cs typeface="DFPBiaoKaiW5-ZhuIn"/>
              </a:rPr>
              <a:t>在</a:t>
            </a:r>
            <a:r>
              <a:rPr lang="en-US" sz="4000" dirty="0">
                <a:effectLst/>
                <a:latin typeface="DFPBiaoKaiW5-ZhuIn"/>
                <a:ea typeface="DFPBiaoKaiW5-ZhuIn"/>
                <a:cs typeface="DFPBiaoKaiW5-ZhuIn"/>
              </a:rPr>
              <a:t>冬天和夏天會看到</a:t>
            </a:r>
            <a:r>
              <a:rPr lang="en-US" sz="4000" dirty="0">
                <a:effectLst/>
                <a:latin typeface="DFPBiaoKaiW5-PoIn1"/>
                <a:ea typeface="DFPBiaoKaiW5-PoIn1"/>
                <a:cs typeface="DFPBiaoKaiW5-PoIn1"/>
              </a:rPr>
              <a:t>不</a:t>
            </a:r>
            <a:r>
              <a:rPr lang="en-US" sz="4000" dirty="0">
                <a:effectLst/>
                <a:latin typeface="DFPBiaoKaiW5-ZhuIn"/>
                <a:ea typeface="DFPBiaoKaiW5-ZhuIn"/>
                <a:cs typeface="DFPBiaoKaiW5-ZhuIn"/>
              </a:rPr>
              <a:t>同的星星？</a:t>
            </a:r>
            <a:br>
              <a:rPr lang="en-US" sz="4000" dirty="0">
                <a:effectLst/>
                <a:latin typeface="DFPBiaoKaiW5-ZhuIn"/>
                <a:ea typeface="DFPBiaoKaiW5-ZhuIn"/>
                <a:cs typeface="DFPBiaoKaiW5-ZhuIn"/>
              </a:rPr>
            </a:br>
            <a:endParaRPr lang="en-US" sz="40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6" name="Revolution.gif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81638" y="2955925"/>
            <a:ext cx="3657600" cy="2438400"/>
          </a:xfrm>
        </p:spPr>
      </p:pic>
      <p:sp>
        <p:nvSpPr>
          <p:cNvPr id="4" name="Rectangle 3"/>
          <p:cNvSpPr/>
          <p:nvPr/>
        </p:nvSpPr>
        <p:spPr>
          <a:xfrm>
            <a:off x="304800" y="2133600"/>
            <a:ext cx="4572000" cy="17235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DFPBiaoKaiW5-ZhuIn"/>
                <a:ea typeface="DFPBiaoKaiW5-ZhuIn"/>
                <a:cs typeface="DFPBiaoKaiW5-ZhuIn"/>
              </a:rPr>
              <a:t>a. 地球自轉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DFPBiaoKaiW5-ZhuIn"/>
                <a:ea typeface="DFPBiaoKaiW5-ZhuIn"/>
                <a:cs typeface="DFPBiaoKaiW5-ZhuIn"/>
              </a:rPr>
              <a:t>b. 月亮繞著地球公轉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DFPBiaoKaiW5-ZhuIn"/>
                <a:ea typeface="DFPBiaoKaiW5-ZhuIn"/>
                <a:cs typeface="DFPBiaoKaiW5-ZhuIn"/>
              </a:rPr>
              <a:t>c. 地球繞著太陽公轉</a:t>
            </a:r>
          </a:p>
        </p:txBody>
      </p:sp>
      <p:sp>
        <p:nvSpPr>
          <p:cNvPr id="5" name="Rectangle 4"/>
          <p:cNvSpPr/>
          <p:nvPr/>
        </p:nvSpPr>
        <p:spPr>
          <a:xfrm>
            <a:off x="609600" y="5029200"/>
            <a:ext cx="41729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DFPBiaoKaiW5-ZhuIn"/>
                <a:ea typeface="DFPBiaoKaiW5-ZhuIn"/>
                <a:cs typeface="DFPBiaoKaiW5-ZhuIn"/>
              </a:rPr>
              <a:t>c. 地球繞著太陽公轉</a:t>
            </a:r>
          </a:p>
        </p:txBody>
      </p:sp>
    </p:spTree>
    <p:extLst>
      <p:ext uri="{BB962C8B-B14F-4D97-AF65-F5344CB8AC3E}">
        <p14:creationId xmlns:p14="http://schemas.microsoft.com/office/powerpoint/2010/main" val="926285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124200"/>
            <a:ext cx="6934200" cy="2971800"/>
          </a:xfrm>
        </p:spPr>
        <p:txBody>
          <a:bodyPr/>
          <a:lstStyle/>
          <a:p>
            <a:pPr marL="0" indent="0" algn="l">
              <a:buNone/>
            </a:pPr>
            <a:r>
              <a:rPr lang="en-US" sz="2400" dirty="0" smtClean="0">
                <a:latin typeface="DFPBiaoKaiW5-ZhuIn"/>
                <a:ea typeface="DFPBiaoKaiW5-ZhuIn"/>
                <a:cs typeface="DFPBiaoKaiW5-ZhuIn"/>
              </a:rPr>
              <a:t>a. </a:t>
            </a:r>
            <a:r>
              <a:rPr lang="zh-TW" altLang="en-US" sz="2400" dirty="0" smtClean="0">
                <a:latin typeface="DFPBiaoKaiW5-ZhuIn"/>
                <a:ea typeface="DFPBiaoKaiW5-ZhuIn"/>
                <a:cs typeface="DFPBiaoKaiW5-ZhuIn"/>
              </a:rPr>
              <a:t>地球自轉</a:t>
            </a:r>
            <a:r>
              <a:rPr lang="en-US" altLang="zh-TW" sz="2400" dirty="0" smtClean="0">
                <a:latin typeface="DFPBiaoKaiW5-ZhuIn"/>
                <a:ea typeface="DFPBiaoKaiW5-ZhuIn"/>
                <a:cs typeface="DFPBiaoKaiW5-ZhuIn"/>
              </a:rPr>
              <a:t/>
            </a:r>
            <a:br>
              <a:rPr lang="en-US" altLang="zh-TW" sz="2400" dirty="0" smtClean="0">
                <a:latin typeface="DFPBiaoKaiW5-ZhuIn"/>
                <a:ea typeface="DFPBiaoKaiW5-ZhuIn"/>
                <a:cs typeface="DFPBiaoKaiW5-ZhuIn"/>
              </a:rPr>
            </a:br>
            <a:r>
              <a:rPr lang="en-US" altLang="zh-TW" sz="2400" dirty="0" smtClean="0">
                <a:latin typeface="DFPBiaoKaiW5-ZhuIn"/>
                <a:ea typeface="DFPBiaoKaiW5-ZhuIn"/>
                <a:cs typeface="DFPBiaoKaiW5-ZhuIn"/>
              </a:rPr>
              <a:t/>
            </a:r>
            <a:br>
              <a:rPr lang="en-US" altLang="zh-TW" sz="2400" dirty="0" smtClean="0">
                <a:latin typeface="DFPBiaoKaiW5-ZhuIn"/>
                <a:ea typeface="DFPBiaoKaiW5-ZhuIn"/>
                <a:cs typeface="DFPBiaoKaiW5-ZhuIn"/>
              </a:rPr>
            </a:br>
            <a:r>
              <a:rPr lang="en-US" altLang="zh-TW" sz="2400" dirty="0" smtClean="0">
                <a:latin typeface="DFPBiaoKaiW5-ZhuIn"/>
                <a:ea typeface="DFPBiaoKaiW5-ZhuIn"/>
                <a:cs typeface="DFPBiaoKaiW5-ZhuIn"/>
              </a:rPr>
              <a:t>b. </a:t>
            </a:r>
            <a:r>
              <a:rPr lang="zh-TW" altLang="en-US" sz="2400" dirty="0" smtClean="0">
                <a:latin typeface="DFPBiaoKaiW5-ZhuIn"/>
                <a:ea typeface="DFPBiaoKaiW5-ZhuIn"/>
                <a:cs typeface="DFPBiaoKaiW5-ZhuIn"/>
              </a:rPr>
              <a:t>月亮繞著地球公轉</a:t>
            </a:r>
            <a:r>
              <a:rPr lang="en-US" altLang="zh-TW" sz="2400" dirty="0" smtClean="0">
                <a:latin typeface="DFPBiaoKaiW5-ZhuIn"/>
                <a:ea typeface="DFPBiaoKaiW5-ZhuIn"/>
                <a:cs typeface="DFPBiaoKaiW5-ZhuIn"/>
              </a:rPr>
              <a:t/>
            </a:r>
            <a:br>
              <a:rPr lang="en-US" altLang="zh-TW" sz="2400" dirty="0" smtClean="0">
                <a:latin typeface="DFPBiaoKaiW5-ZhuIn"/>
                <a:ea typeface="DFPBiaoKaiW5-ZhuIn"/>
                <a:cs typeface="DFPBiaoKaiW5-ZhuIn"/>
              </a:rPr>
            </a:br>
            <a:r>
              <a:rPr lang="en-US" altLang="zh-TW" sz="2400" dirty="0" smtClean="0">
                <a:latin typeface="DFPBiaoKaiW5-ZhuIn"/>
                <a:ea typeface="DFPBiaoKaiW5-ZhuIn"/>
                <a:cs typeface="DFPBiaoKaiW5-ZhuIn"/>
              </a:rPr>
              <a:t/>
            </a:r>
            <a:br>
              <a:rPr lang="en-US" altLang="zh-TW" sz="2400" dirty="0" smtClean="0">
                <a:latin typeface="DFPBiaoKaiW5-ZhuIn"/>
                <a:ea typeface="DFPBiaoKaiW5-ZhuIn"/>
                <a:cs typeface="DFPBiaoKaiW5-ZhuIn"/>
              </a:rPr>
            </a:br>
            <a:r>
              <a:rPr lang="en-US" altLang="zh-TW" sz="2400" dirty="0" smtClean="0">
                <a:latin typeface="DFPBiaoKaiW5-ZhuIn"/>
                <a:ea typeface="DFPBiaoKaiW5-ZhuIn"/>
                <a:cs typeface="DFPBiaoKaiW5-ZhuIn"/>
              </a:rPr>
              <a:t>d. </a:t>
            </a:r>
            <a:r>
              <a:rPr lang="zh-TW" altLang="en-US" sz="2400" dirty="0" smtClean="0">
                <a:latin typeface="DFPBiaoKaiW5-ZhuIn"/>
                <a:ea typeface="DFPBiaoKaiW5-ZhuIn"/>
                <a:cs typeface="DFPBiaoKaiW5-ZhuIn"/>
              </a:rPr>
              <a:t>地球繞著太陽公轉</a:t>
            </a:r>
            <a:r>
              <a:rPr lang="en-US" altLang="zh-TW" sz="2400" dirty="0" smtClean="0">
                <a:latin typeface="DFPBiaoKaiW5-ZhuIn"/>
                <a:ea typeface="DFPBiaoKaiW5-ZhuIn"/>
                <a:cs typeface="DFPBiaoKaiW5-ZhuIn"/>
              </a:rPr>
              <a:t/>
            </a:r>
            <a:br>
              <a:rPr lang="en-US" altLang="zh-TW" sz="2400" dirty="0" smtClean="0">
                <a:latin typeface="DFPBiaoKaiW5-ZhuIn"/>
                <a:ea typeface="DFPBiaoKaiW5-ZhuIn"/>
                <a:cs typeface="DFPBiaoKaiW5-ZhuIn"/>
              </a:rPr>
            </a:br>
            <a:endParaRPr lang="en-US" sz="2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81000" y="762000"/>
            <a:ext cx="8763000" cy="243840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zh-TW" altLang="en-US" sz="4000" dirty="0" smtClean="0">
                <a:latin typeface="DFPBiaoKaiW5-PoIn1"/>
                <a:ea typeface="DFPBiaoKaiW5-PoIn1"/>
                <a:cs typeface="DFPBiaoKaiW5-PoIn1"/>
              </a:rPr>
              <a:t>為</a:t>
            </a:r>
            <a:r>
              <a:rPr lang="zh-TW" altLang="en-US" sz="4000" dirty="0" smtClean="0">
                <a:latin typeface="DFPBiaoKaiW5-ZhuIn"/>
                <a:ea typeface="DFPBiaoKaiW5-ZhuIn"/>
                <a:cs typeface="DFPBiaoKaiW5-ZhuIn"/>
              </a:rPr>
              <a:t>什麼在晚</a:t>
            </a:r>
            <a:r>
              <a:rPr lang="zh-TW" altLang="en-US" sz="4000" dirty="0" smtClean="0">
                <a:latin typeface="DFPBiaoKaiW5-PoIn4"/>
                <a:ea typeface="DFPBiaoKaiW5-PoIn4"/>
                <a:cs typeface="DFPBiaoKaiW5-PoIn4"/>
              </a:rPr>
              <a:t>上</a:t>
            </a:r>
            <a:r>
              <a:rPr lang="zh-TW" altLang="en-US" sz="4000" dirty="0" smtClean="0">
                <a:latin typeface="DFPBiaoKaiW5-ZhuIn"/>
                <a:ea typeface="DFPBiaoKaiW5-ZhuIn"/>
                <a:cs typeface="DFPBiaoKaiW5-ZhuIn"/>
              </a:rPr>
              <a:t>星座看起來從天空的</a:t>
            </a:r>
            <a:r>
              <a:rPr lang="zh-TW" altLang="en-US" sz="4000" dirty="0" smtClean="0"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sz="4000" dirty="0" smtClean="0">
                <a:latin typeface="DFPBiaoKaiW5-ZhuIn"/>
                <a:ea typeface="DFPBiaoKaiW5-ZhuIn"/>
                <a:cs typeface="DFPBiaoKaiW5-ZhuIn"/>
              </a:rPr>
              <a:t>邊橫跨</a:t>
            </a:r>
            <a:r>
              <a:rPr lang="en-US" altLang="zh-TW" sz="4000" dirty="0" smtClean="0">
                <a:latin typeface="DFPBiaoKaiW5-ZhuIn"/>
                <a:ea typeface="DFPBiaoKaiW5-ZhuIn"/>
                <a:cs typeface="DFPBiaoKaiW5-ZhuIn"/>
              </a:rPr>
              <a:t>(across)</a:t>
            </a:r>
            <a:r>
              <a:rPr lang="zh-TW" altLang="en-US" sz="4000" dirty="0" smtClean="0">
                <a:latin typeface="DFPBiaoKaiW5-ZhuIn"/>
                <a:ea typeface="DFPBiaoKaiW5-ZhuIn"/>
                <a:cs typeface="DFPBiaoKaiW5-ZhuIn"/>
              </a:rPr>
              <a:t>到另</a:t>
            </a:r>
            <a:r>
              <a:rPr lang="zh-TW" altLang="en-US" sz="4000" dirty="0" smtClean="0"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sz="4000" dirty="0" smtClean="0">
                <a:latin typeface="DFPBiaoKaiW5-ZhuIn"/>
                <a:ea typeface="DFPBiaoKaiW5-ZhuIn"/>
                <a:cs typeface="DFPBiaoKaiW5-ZhuIn"/>
              </a:rPr>
              <a:t>邊</a:t>
            </a:r>
            <a:endParaRPr lang="en-US" sz="4000" dirty="0"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1776298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772400" cy="1143000"/>
          </a:xfrm>
        </p:spPr>
        <p:txBody>
          <a:bodyPr/>
          <a:lstStyle/>
          <a:p>
            <a:pPr algn="l" eaLnBrk="1" hangingPunct="1"/>
            <a:r>
              <a:rPr lang="zh-TW" altLang="en-US" sz="3600" dirty="0">
                <a:effectLst/>
                <a:latin typeface="DFPBiaoKaiW5-ZhuIn"/>
                <a:ea typeface="DFPBiaoKaiW5-ZhuIn"/>
                <a:cs typeface="DFPBiaoKaiW5-ZhuIn"/>
              </a:rPr>
              <a:t>哪裡是最適合建望遠鏡台的地方？</a:t>
            </a:r>
            <a:r>
              <a:rPr lang="en-US" altLang="ja-JP" sz="3600" dirty="0">
                <a:effectLst/>
                <a:latin typeface="DFPBiaoKaiW5-ZhuIn"/>
                <a:ea typeface="DFPBiaoKaiW5-ZhuIn"/>
                <a:cs typeface="DFPBiaoKaiW5-ZhuIn"/>
              </a:rPr>
              <a:t/>
            </a:r>
            <a:br>
              <a:rPr lang="en-US" altLang="ja-JP" sz="3600" dirty="0">
                <a:effectLst/>
                <a:latin typeface="DFPBiaoKaiW5-ZhuIn"/>
                <a:ea typeface="DFPBiaoKaiW5-ZhuIn"/>
                <a:cs typeface="DFPBiaoKaiW5-ZhuIn"/>
              </a:rPr>
            </a:br>
            <a:endParaRPr lang="en-US" sz="3600" dirty="0">
              <a:effectLst/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2286000"/>
            <a:ext cx="5486400" cy="2349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0" indent="0" eaLnBrk="1" hangingPunct="1">
              <a:lnSpc>
                <a:spcPct val="150000"/>
              </a:lnSpc>
              <a:buFont typeface="Arial" charset="0"/>
              <a:buNone/>
            </a:pPr>
            <a:r>
              <a:rPr lang="en-US" sz="3600" dirty="0">
                <a:solidFill>
                  <a:srgbClr val="000000"/>
                </a:solidFill>
                <a:latin typeface="DFPBiaoKaiW5-ZhuIn"/>
                <a:ea typeface="DFPBiaoKaiW5-ZhuIn"/>
                <a:cs typeface="DFPBiaoKaiW5-ZhuIn"/>
              </a:rPr>
              <a:t>a. </a:t>
            </a:r>
            <a:r>
              <a:rPr lang="zh-TW" altLang="en-US" sz="3600" dirty="0">
                <a:solidFill>
                  <a:srgbClr val="000000"/>
                </a:solidFill>
                <a:latin typeface="DFPBiaoKaiW5-ZhuIn"/>
                <a:ea typeface="DFPBiaoKaiW5-ZhuIn"/>
                <a:cs typeface="DFPBiaoKaiW5-ZhuIn"/>
              </a:rPr>
              <a:t>在</a:t>
            </a:r>
            <a:r>
              <a:rPr lang="zh-TW" altLang="en-US" sz="3600" dirty="0">
                <a:solidFill>
                  <a:srgbClr val="000000"/>
                </a:solidFill>
                <a:latin typeface="DFPBiaoKaiW5-PoIn1"/>
                <a:ea typeface="DFPBiaoKaiW5-PoIn1"/>
                <a:cs typeface="DFPBiaoKaiW5-PoIn1"/>
              </a:rPr>
              <a:t>都</a:t>
            </a:r>
            <a:r>
              <a:rPr lang="zh-TW" altLang="en-US" sz="3600" dirty="0">
                <a:solidFill>
                  <a:srgbClr val="000000"/>
                </a:solidFill>
                <a:latin typeface="DFPBiaoKaiW5-ZhuIn"/>
                <a:ea typeface="DFPBiaoKaiW5-ZhuIn"/>
                <a:cs typeface="DFPBiaoKaiW5-ZhuIn"/>
              </a:rPr>
              <a:t>市的高樓上</a:t>
            </a:r>
            <a:endParaRPr lang="en-US" altLang="ja-JP" sz="3600" dirty="0">
              <a:solidFill>
                <a:srgbClr val="000000"/>
              </a:solidFill>
              <a:latin typeface="DFPBiaoKaiW5-ZhuIn"/>
              <a:ea typeface="DFPBiaoKaiW5-ZhuIn"/>
              <a:cs typeface="DFPBiaoKaiW5-ZhuIn"/>
            </a:endParaRPr>
          </a:p>
          <a:p>
            <a:pPr marL="0" indent="0" eaLnBrk="1" hangingPunct="1">
              <a:lnSpc>
                <a:spcPct val="150000"/>
              </a:lnSpc>
              <a:buFont typeface="Arial" charset="0"/>
              <a:buNone/>
            </a:pPr>
            <a:r>
              <a:rPr lang="en-US" sz="3600" dirty="0">
                <a:solidFill>
                  <a:srgbClr val="000000"/>
                </a:solidFill>
                <a:latin typeface="DFPBiaoKaiW5-ZhuIn"/>
                <a:ea typeface="DFPBiaoKaiW5-ZhuIn"/>
                <a:cs typeface="DFPBiaoKaiW5-ZhuIn"/>
              </a:rPr>
              <a:t>b. </a:t>
            </a:r>
            <a:r>
              <a:rPr lang="zh-TW" altLang="en-US" sz="3600" dirty="0">
                <a:solidFill>
                  <a:srgbClr val="000000"/>
                </a:solidFill>
                <a:latin typeface="DFPBiaoKaiW5-ZhuIn"/>
                <a:ea typeface="DFPBiaoKaiW5-ZhuIn"/>
                <a:cs typeface="DFPBiaoKaiW5-ZhuIn"/>
              </a:rPr>
              <a:t>在鄉下的高山上</a:t>
            </a:r>
            <a:endParaRPr lang="en-US" altLang="ja-JP" sz="3600" dirty="0">
              <a:solidFill>
                <a:srgbClr val="000000"/>
              </a:solidFill>
              <a:latin typeface="DFPBiaoKaiW5-ZhuIn"/>
              <a:ea typeface="DFPBiaoKaiW5-ZhuIn"/>
              <a:cs typeface="DFPBiaoKaiW5-ZhuIn"/>
            </a:endParaRPr>
          </a:p>
          <a:p>
            <a:pPr marL="0" indent="0" eaLnBrk="1" hangingPunct="1">
              <a:lnSpc>
                <a:spcPct val="150000"/>
              </a:lnSpc>
              <a:buFont typeface="Arial" charset="0"/>
              <a:buNone/>
            </a:pPr>
            <a:r>
              <a:rPr lang="en-US" sz="3600" dirty="0">
                <a:solidFill>
                  <a:srgbClr val="000000"/>
                </a:solidFill>
                <a:latin typeface="DFPBiaoKaiW5-ZhuIn"/>
                <a:ea typeface="DFPBiaoKaiW5-ZhuIn"/>
                <a:cs typeface="DFPBiaoKaiW5-ZhuIn"/>
              </a:rPr>
              <a:t>c. </a:t>
            </a:r>
            <a:r>
              <a:rPr lang="zh-TW" altLang="en-US" sz="3600" dirty="0">
                <a:solidFill>
                  <a:srgbClr val="000000"/>
                </a:solidFill>
                <a:latin typeface="DFPBiaoKaiW5-ZhuIn"/>
                <a:ea typeface="DFPBiaoKaiW5-ZhuIn"/>
                <a:cs typeface="DFPBiaoKaiW5-ZhuIn"/>
              </a:rPr>
              <a:t>在舊金山的海邊</a:t>
            </a:r>
            <a:endParaRPr lang="en-US" altLang="ja-JP" sz="3600" dirty="0">
              <a:solidFill>
                <a:srgbClr val="000000"/>
              </a:solidFill>
              <a:latin typeface="DFPBiaoKaiW5-ZhuIn"/>
              <a:ea typeface="DFPBiaoKaiW5-ZhuIn"/>
              <a:cs typeface="DFPBiaoKaiW5-ZhuIn"/>
            </a:endParaRPr>
          </a:p>
          <a:p>
            <a:pPr marL="0" indent="0" eaLnBrk="1" hangingPunct="1"/>
            <a:endParaRPr lang="en-US" dirty="0">
              <a:latin typeface="Calibri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828800" y="5486400"/>
            <a:ext cx="55197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b. </a:t>
            </a:r>
            <a:r>
              <a:rPr lang="zh-TW" altLang="en-US" sz="3600" dirty="0">
                <a:solidFill>
                  <a:srgbClr val="FF0000"/>
                </a:solidFill>
                <a:latin typeface="DFPBiaoKaiW5-ZhuIn"/>
                <a:ea typeface="DFPBiaoKaiW5-ZhuIn"/>
                <a:cs typeface="DFPBiaoKaiW5-ZhuIn"/>
              </a:rPr>
              <a:t>在鄉下的高山上</a:t>
            </a:r>
            <a:endParaRPr lang="en-US" sz="3600" dirty="0">
              <a:solidFill>
                <a:srgbClr val="FF0000"/>
              </a:solidFill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0" y="2133600"/>
            <a:ext cx="3289300" cy="246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081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>
          <a:xfrm>
            <a:off x="457200" y="414338"/>
            <a:ext cx="8229600" cy="1143000"/>
          </a:xfrm>
        </p:spPr>
        <p:txBody>
          <a:bodyPr/>
          <a:lstStyle/>
          <a:p>
            <a:pPr algn="l" eaLnBrk="1" hangingPunct="1"/>
            <a:r>
              <a:rPr lang="zh-TW" altLang="en-US" sz="3200" dirty="0">
                <a:effectLst/>
                <a:latin typeface="DFPBiaoKaiW5-ZhuIn"/>
                <a:ea typeface="DFPBiaoKaiW5-ZhuIn"/>
                <a:cs typeface="DFPBiaoKaiW5-ZhuIn"/>
              </a:rPr>
              <a:t>哪</a:t>
            </a:r>
            <a:r>
              <a:rPr lang="zh-TW" altLang="en-US" sz="3200" dirty="0">
                <a:effectLst/>
                <a:latin typeface="DFPBiaoKaiW5-PoIn1"/>
                <a:ea typeface="DFPBiaoKaiW5-PoIn1"/>
                <a:cs typeface="DFPBiaoKaiW5-PoIn1"/>
              </a:rPr>
              <a:t>一</a:t>
            </a:r>
            <a:r>
              <a:rPr lang="zh-TW" altLang="en-US" sz="3200" dirty="0">
                <a:effectLst/>
                <a:latin typeface="DFPBiaoKaiW5-ZhuIn"/>
                <a:ea typeface="DFPBiaoKaiW5-ZhuIn"/>
                <a:cs typeface="DFPBiaoKaiW5-ZhuIn"/>
              </a:rPr>
              <a:t>種科學</a:t>
            </a:r>
            <a:r>
              <a:rPr lang="zh-TW" altLang="en-US" sz="3200" u="sng" dirty="0">
                <a:effectLst/>
                <a:latin typeface="DFPBiaoKaiW5-ZhuIn"/>
                <a:ea typeface="DFPBiaoKaiW5-ZhuIn"/>
                <a:cs typeface="DFPBiaoKaiW5-ZhuIn"/>
              </a:rPr>
              <a:t>儀器</a:t>
            </a:r>
            <a:r>
              <a:rPr lang="en-US" altLang="ja-JP" sz="3200" dirty="0">
                <a:effectLst/>
                <a:latin typeface="DFPBiaoKaiW5-ZhuIn"/>
                <a:ea typeface="DFPBiaoKaiW5-ZhuIn"/>
                <a:cs typeface="DFPBiaoKaiW5-ZhuIn"/>
              </a:rPr>
              <a:t> (instrument) ,</a:t>
            </a:r>
            <a:r>
              <a:rPr lang="zh-TW" altLang="en-US" sz="3200" dirty="0">
                <a:effectLst/>
                <a:latin typeface="DFPBiaoKaiW5-ZhuIn"/>
                <a:ea typeface="DFPBiaoKaiW5-ZhuIn"/>
                <a:cs typeface="DFPBiaoKaiW5-ZhuIn"/>
              </a:rPr>
              <a:t>可以幫助我</a:t>
            </a:r>
            <a:r>
              <a:rPr lang="zh-TW" altLang="en-US" sz="3200" dirty="0">
                <a:effectLst/>
                <a:latin typeface="DFPBiaoKaiW5-PoIn1"/>
                <a:ea typeface="DFPBiaoKaiW5-PoIn1"/>
                <a:cs typeface="DFPBiaoKaiW5-PoIn1"/>
              </a:rPr>
              <a:t>們</a:t>
            </a:r>
            <a:r>
              <a:rPr lang="zh-TW" altLang="en-US" sz="3200" dirty="0">
                <a:effectLst/>
                <a:latin typeface="DFPBiaoKaiW5-ZhuIn"/>
                <a:ea typeface="DFPBiaoKaiW5-ZhuIn"/>
                <a:cs typeface="DFPBiaoKaiW5-ZhuIn"/>
              </a:rPr>
              <a:t>看到遠方的事物？</a:t>
            </a:r>
            <a:r>
              <a:rPr lang="en-US" altLang="ja-JP" sz="3200" dirty="0">
                <a:latin typeface="DFPBiaoKaiW5-ZhuIn"/>
                <a:ea typeface="DFPBiaoKaiW5-ZhuIn"/>
                <a:cs typeface="DFPBiaoKaiW5-ZhuIn"/>
              </a:rPr>
              <a:t/>
            </a:r>
            <a:br>
              <a:rPr lang="en-US" altLang="ja-JP" sz="3200" dirty="0">
                <a:latin typeface="DFPBiaoKaiW5-ZhuIn"/>
                <a:ea typeface="DFPBiaoKaiW5-ZhuIn"/>
                <a:cs typeface="DFPBiaoKaiW5-ZhuIn"/>
              </a:rPr>
            </a:br>
            <a:endParaRPr lang="en-US" sz="3200" dirty="0">
              <a:latin typeface="DFPBiaoKaiW5-ZhuIn"/>
              <a:ea typeface="DFPBiaoKaiW5-ZhuIn"/>
              <a:cs typeface="DFPBiaoKaiW5-ZhuIn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234261"/>
              </p:ext>
            </p:extLst>
          </p:nvPr>
        </p:nvGraphicFramePr>
        <p:xfrm>
          <a:off x="990600" y="1752600"/>
          <a:ext cx="7721600" cy="4149725"/>
        </p:xfrm>
        <a:graphic>
          <a:graphicData uri="http://schemas.openxmlformats.org/drawingml/2006/table">
            <a:tbl>
              <a:tblPr/>
              <a:tblGrid>
                <a:gridCol w="2362200"/>
                <a:gridCol w="2805113"/>
                <a:gridCol w="2554287"/>
              </a:tblGrid>
              <a:tr h="118881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DFPBiaoKaiW5-ZhuIn"/>
                        <a:ea typeface="DFPBiaoKaiW5-ZhuIn"/>
                        <a:cs typeface="DFPBiaoKaiW5-ZhuIn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960914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538" y="2608263"/>
            <a:ext cx="1787525" cy="23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863" y="2532063"/>
            <a:ext cx="1912937" cy="23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0" y="2798763"/>
            <a:ext cx="2049463" cy="226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Donut 13"/>
          <p:cNvSpPr/>
          <p:nvPr/>
        </p:nvSpPr>
        <p:spPr>
          <a:xfrm>
            <a:off x="3657600" y="2420938"/>
            <a:ext cx="2133600" cy="2760662"/>
          </a:xfrm>
          <a:prstGeom prst="donut">
            <a:avLst>
              <a:gd name="adj" fmla="val 1792"/>
            </a:avLst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43000" y="1905000"/>
            <a:ext cx="198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 eaLnBrk="1" hangingPunct="1"/>
            <a:r>
              <a:rPr lang="en-US" b="1" dirty="0">
                <a:solidFill>
                  <a:srgbClr val="000000"/>
                </a:solidFill>
                <a:latin typeface="DFPBiaoKaiW5-ZhuIn"/>
                <a:ea typeface="DFPBiaoKaiW5-ZhuIn"/>
                <a:cs typeface="DFPBiaoKaiW5-ZhuIn"/>
              </a:rPr>
              <a:t>a. </a:t>
            </a:r>
            <a:r>
              <a:rPr lang="zh-TW" altLang="en-US" b="1" dirty="0">
                <a:solidFill>
                  <a:srgbClr val="000000"/>
                </a:solidFill>
                <a:latin typeface="DFPBiaoKaiW5-ZhuIn"/>
                <a:ea typeface="DFPBiaoKaiW5-ZhuIn"/>
                <a:cs typeface="DFPBiaoKaiW5-ZhuIn"/>
              </a:rPr>
              <a:t>顯微鏡</a:t>
            </a:r>
            <a:endParaRPr lang="en-US" altLang="ja-JP" b="1" dirty="0">
              <a:solidFill>
                <a:srgbClr val="000000"/>
              </a:solidFill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57600" y="182880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 eaLnBrk="1" hangingPunct="1"/>
            <a:r>
              <a:rPr lang="en-US" b="1" dirty="0">
                <a:solidFill>
                  <a:srgbClr val="000000"/>
                </a:solidFill>
                <a:latin typeface="DFPBiaoKaiW5-ZhuIn"/>
                <a:ea typeface="DFPBiaoKaiW5-ZhuIn"/>
                <a:cs typeface="DFPBiaoKaiW5-ZhuIn"/>
              </a:rPr>
              <a:t>b. </a:t>
            </a:r>
            <a:r>
              <a:rPr lang="zh-TW" altLang="en-US" b="1" dirty="0">
                <a:solidFill>
                  <a:srgbClr val="000000"/>
                </a:solidFill>
                <a:latin typeface="DFPBiaoKaiW5-ZhuIn"/>
                <a:ea typeface="DFPBiaoKaiW5-ZhuIn"/>
                <a:cs typeface="DFPBiaoKaiW5-ZhuIn"/>
              </a:rPr>
              <a:t>望遠鏡 </a:t>
            </a:r>
            <a:endParaRPr lang="en-US" altLang="ja-JP" b="1" dirty="0">
              <a:solidFill>
                <a:srgbClr val="000000"/>
              </a:solidFill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0" y="1752600"/>
            <a:ext cx="198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 eaLnBrk="1" hangingPunct="1"/>
            <a:r>
              <a:rPr lang="en-US" b="1" dirty="0">
                <a:solidFill>
                  <a:srgbClr val="000000"/>
                </a:solidFill>
                <a:latin typeface="DFPBiaoKaiW5-ZhuIn"/>
                <a:ea typeface="DFPBiaoKaiW5-ZhuIn"/>
                <a:cs typeface="DFPBiaoKaiW5-ZhuIn"/>
              </a:rPr>
              <a:t>c. </a:t>
            </a:r>
            <a:r>
              <a:rPr lang="zh-TW" altLang="en-US" b="1" dirty="0">
                <a:solidFill>
                  <a:srgbClr val="000000"/>
                </a:solidFill>
                <a:latin typeface="DFPBiaoKaiW5-ZhuIn"/>
                <a:ea typeface="DFPBiaoKaiW5-ZhuIn"/>
                <a:cs typeface="DFPBiaoKaiW5-ZhuIn"/>
              </a:rPr>
              <a:t>放大鏡</a:t>
            </a:r>
            <a:endParaRPr lang="en-US" altLang="ja-JP" b="1" dirty="0">
              <a:solidFill>
                <a:srgbClr val="000000"/>
              </a:solidFill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3637198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/>
      <p:bldP spid="3" grpId="0"/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5131" y="609600"/>
            <a:ext cx="8915399" cy="1143000"/>
          </a:xfrm>
        </p:spPr>
        <p:txBody>
          <a:bodyPr/>
          <a:lstStyle/>
          <a:p>
            <a:pPr marL="0" indent="0" algn="l">
              <a:buNone/>
            </a:pPr>
            <a:r>
              <a:rPr lang="en-US" sz="4000" dirty="0">
                <a:effectLst/>
                <a:latin typeface="DFPBiaoKaiW5-PoIn1"/>
                <a:ea typeface="DFPBiaoKaiW5-PoIn1"/>
                <a:cs typeface="DFPBiaoKaiW5-PoIn1"/>
              </a:rPr>
              <a:t>為</a:t>
            </a:r>
            <a:r>
              <a:rPr lang="en-US" sz="4000" dirty="0">
                <a:effectLst/>
                <a:latin typeface="DFPBiaoKaiW5-ZhuIn"/>
                <a:ea typeface="DFPBiaoKaiW5-ZhuIn"/>
                <a:cs typeface="DFPBiaoKaiW5-ZhuIn"/>
              </a:rPr>
              <a:t>什麼太陽看起</a:t>
            </a:r>
            <a:r>
              <a:rPr lang="en-US" sz="4000" dirty="0" smtClean="0">
                <a:effectLst/>
                <a:latin typeface="DFPBiaoKaiW5-ZhuIn"/>
                <a:ea typeface="DFPBiaoKaiW5-ZhuIn"/>
                <a:cs typeface="DFPBiaoKaiW5-ZhuIn"/>
              </a:rPr>
              <a:t>來</a:t>
            </a:r>
            <a:r>
              <a:rPr lang="zh-TW" altLang="en-US" sz="4000" dirty="0" smtClean="0">
                <a:effectLst/>
                <a:latin typeface="DFPBiaoKaiW5-ZhuIn"/>
                <a:ea typeface="DFPBiaoKaiW5-ZhuIn"/>
                <a:cs typeface="DFPBiaoKaiW5-ZhuIn"/>
              </a:rPr>
              <a:t>是最大的</a:t>
            </a:r>
            <a:r>
              <a:rPr lang="en-US" sz="4000" dirty="0" smtClean="0">
                <a:effectLst/>
                <a:latin typeface="DFPBiaoKaiW5-ZhuIn"/>
                <a:ea typeface="DFPBiaoKaiW5-ZhuIn"/>
                <a:cs typeface="DFPBiaoKaiW5-ZhuIn"/>
              </a:rPr>
              <a:t>星星？</a:t>
            </a:r>
            <a:r>
              <a:rPr lang="en-US" sz="4000" dirty="0">
                <a:effectLst/>
                <a:latin typeface="DFPBiaoKaiW5-ZhuIn"/>
                <a:ea typeface="DFPBiaoKaiW5-ZhuIn"/>
                <a:cs typeface="DFPBiaoKaiW5-ZhuIn"/>
              </a:rPr>
              <a:t/>
            </a:r>
            <a:br>
              <a:rPr lang="en-US" sz="4000" dirty="0">
                <a:effectLst/>
                <a:latin typeface="DFPBiaoKaiW5-ZhuIn"/>
                <a:ea typeface="DFPBiaoKaiW5-ZhuIn"/>
                <a:cs typeface="DFPBiaoKaiW5-ZhuIn"/>
              </a:rPr>
            </a:br>
            <a:endParaRPr lang="en-US" sz="40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5" name="sun 1_500.gif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34000" y="1828800"/>
            <a:ext cx="3429000" cy="3741738"/>
          </a:xfrm>
        </p:spPr>
      </p:pic>
      <p:sp>
        <p:nvSpPr>
          <p:cNvPr id="4" name="TextBox 3"/>
          <p:cNvSpPr txBox="1"/>
          <p:nvPr/>
        </p:nvSpPr>
        <p:spPr>
          <a:xfrm>
            <a:off x="0" y="3124200"/>
            <a:ext cx="4891083" cy="13490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zh-TW" altLang="en-US" sz="2800" dirty="0" smtClean="0">
                <a:latin typeface="DFPBiaoKaiW5-ZhuIn"/>
                <a:ea typeface="DFPBiaoKaiW5-ZhuIn"/>
                <a:cs typeface="DFPBiaoKaiW5-ZhuIn"/>
              </a:rPr>
              <a:t>離地球最近</a:t>
            </a:r>
            <a:endParaRPr lang="en-US" altLang="zh-TW" sz="2800" dirty="0" smtClean="0">
              <a:latin typeface="DFPBiaoKaiW5-ZhuIn"/>
              <a:ea typeface="DFPBiaoKaiW5-ZhuIn"/>
              <a:cs typeface="DFPBiaoKaiW5-ZhuIn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zh-TW" altLang="en-US" sz="2800" dirty="0" smtClean="0">
                <a:latin typeface="DFPBiaoKaiW5-ZhuIn"/>
                <a:ea typeface="DFPBiaoKaiW5-ZhuIn"/>
                <a:cs typeface="DFPBiaoKaiW5-ZhuIn"/>
              </a:rPr>
              <a:t>太陽是最大的星星</a:t>
            </a:r>
            <a:endParaRPr lang="en-US" sz="28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5800" y="5334000"/>
            <a:ext cx="2954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zh-TW" altLang="en-US" dirty="0">
                <a:latin typeface="DFPBiaoKaiW5-ZhuIn"/>
                <a:ea typeface="DFPBiaoKaiW5-ZhuIn"/>
                <a:cs typeface="DFPBiaoKaiW5-ZhuIn"/>
              </a:rPr>
              <a:t>離地球最近</a:t>
            </a:r>
            <a:endParaRPr lang="en-US" altLang="zh-TW" dirty="0"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4284994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6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8025"/>
          </a:xfrm>
        </p:spPr>
        <p:txBody>
          <a:bodyPr/>
          <a:lstStyle/>
          <a:p>
            <a:pPr algn="ctr" eaLnBrk="1" hangingPunct="1"/>
            <a:r>
              <a:rPr lang="zh-TW" altLang="en-US" dirty="0">
                <a:latin typeface="DFPBiaoKaiW5-ZhuIn" charset="0"/>
                <a:cs typeface="DFPBiaoKaiW5-ZhuIn" charset="0"/>
              </a:rPr>
              <a:t>月</a:t>
            </a:r>
            <a:r>
              <a:rPr lang="zh-TW" altLang="en-US" dirty="0">
                <a:latin typeface="DFPBiaoKaiW5-PoIn1" charset="0"/>
                <a:cs typeface="DFPBiaoKaiW5-PoIn1" charset="0"/>
              </a:rPr>
              <a:t>相</a:t>
            </a:r>
            <a:endParaRPr lang="en-US" dirty="0">
              <a:latin typeface="Calibri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71600"/>
            <a:ext cx="8657325" cy="5257800"/>
          </a:xfrm>
          <a:prstGeom prst="rect">
            <a:avLst/>
          </a:prstGeom>
        </p:spPr>
      </p:pic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486400" y="4419600"/>
            <a:ext cx="44450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altLang="zh-TW" sz="1800" dirty="0"/>
              <a:t>1</a:t>
            </a:r>
            <a:endParaRPr lang="en-US" sz="1800" dirty="0"/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5943600" y="4419600"/>
            <a:ext cx="1120820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TW" altLang="en-US" b="1" dirty="0">
                <a:latin typeface="DFPBiaoKaiW5-ZhuIn"/>
                <a:ea typeface="DFPBiaoKaiW5-ZhuIn"/>
                <a:cs typeface="DFPBiaoKaiW5-ZhuIn"/>
              </a:rPr>
              <a:t>新月</a:t>
            </a:r>
            <a:r>
              <a:rPr lang="en-US" altLang="ja-JP" dirty="0">
                <a:latin typeface="DFPBiaoKaiW5-ZhuIn"/>
                <a:ea typeface="DFPBiaoKaiW5-ZhuIn"/>
                <a:cs typeface="DFPBiaoKaiW5-ZhuIn"/>
              </a:rPr>
              <a:t> 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876800" y="2895600"/>
            <a:ext cx="444500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sz="1800"/>
              <a:t>2</a:t>
            </a:r>
            <a:endParaRPr lang="en-US" sz="1800"/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5334000" y="2895600"/>
            <a:ext cx="1569660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TW" altLang="en-US" b="1" dirty="0" smtClean="0">
                <a:latin typeface="DFPBiaoKaiW5-ZhuIn"/>
                <a:ea typeface="DFPBiaoKaiW5-ZhuIn"/>
                <a:cs typeface="DFPBiaoKaiW5-ZhuIn"/>
              </a:rPr>
              <a:t>峨眉月</a:t>
            </a:r>
            <a:r>
              <a:rPr lang="en-US" altLang="ja-JP" dirty="0" smtClean="0">
                <a:latin typeface="DFPBiaoKaiW5-ZhuIn"/>
                <a:ea typeface="DFPBiaoKaiW5-ZhuIn"/>
                <a:cs typeface="DFPBiaoKaiW5-ZhuIn"/>
              </a:rPr>
              <a:t> 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2895600" y="1143000"/>
            <a:ext cx="444500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/>
              <a:t>3</a:t>
            </a: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3352800" y="1066800"/>
            <a:ext cx="1582484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TW" altLang="en-US" b="1" dirty="0">
                <a:latin typeface="DFPBiaoKaiW5-ZhuIn"/>
                <a:ea typeface="DFPBiaoKaiW5-ZhuIn"/>
                <a:cs typeface="DFPBiaoKaiW5-ZhuIn"/>
              </a:rPr>
              <a:t>上弦月</a:t>
            </a:r>
            <a:r>
              <a:rPr lang="en-US" altLang="ja-JP" dirty="0"/>
              <a:t> </a:t>
            </a:r>
            <a:endParaRPr lang="en-US" dirty="0"/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533400" y="2895600"/>
            <a:ext cx="444500" cy="369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sz="1800" dirty="0"/>
              <a:t>4</a:t>
            </a:r>
            <a:endParaRPr lang="en-US" sz="1800" dirty="0"/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533400" y="5791200"/>
            <a:ext cx="1752600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TW" altLang="en-US" b="1" dirty="0" smtClean="0">
                <a:latin typeface="DFPBiaoKaiW5-ZhuIn"/>
                <a:ea typeface="DFPBiaoKaiW5-ZhuIn"/>
                <a:cs typeface="DFPBiaoKaiW5-ZhuIn"/>
              </a:rPr>
              <a:t>虧</a:t>
            </a:r>
            <a:r>
              <a:rPr lang="zh-TW" altLang="en-US" b="1" dirty="0" smtClean="0">
                <a:latin typeface="DFPBiaoKaiW5-PoIn2"/>
                <a:ea typeface="DFPBiaoKaiW5-PoIn2"/>
                <a:cs typeface="DFPBiaoKaiW5-PoIn2"/>
              </a:rPr>
              <a:t>凸</a:t>
            </a:r>
            <a:r>
              <a:rPr lang="zh-TW" altLang="en-US" b="1" dirty="0">
                <a:latin typeface="DFPBiaoKaiW5-ZhuIn"/>
                <a:ea typeface="DFPBiaoKaiW5-ZhuIn"/>
                <a:cs typeface="DFPBiaoKaiW5-ZhuIn"/>
              </a:rPr>
              <a:t>月</a:t>
            </a:r>
            <a:r>
              <a:rPr lang="en-US" altLang="ja-JP" dirty="0">
                <a:latin typeface="DFPBiaoKaiW5-ZhuIn"/>
                <a:ea typeface="DFPBiaoKaiW5-ZhuIn"/>
                <a:cs typeface="DFPBiaoKaiW5-ZhuIn"/>
              </a:rPr>
              <a:t> 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914400" y="2971800"/>
            <a:ext cx="1582484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TW" altLang="en-US" b="1" dirty="0" smtClean="0">
                <a:latin typeface="DFPBiaoKaiW5-ZhuIn"/>
                <a:ea typeface="DFPBiaoKaiW5-ZhuIn"/>
                <a:cs typeface="DFPBiaoKaiW5-ZhuIn"/>
              </a:rPr>
              <a:t>盈</a:t>
            </a:r>
            <a:r>
              <a:rPr lang="zh-TW" altLang="en-US" b="1" dirty="0" smtClean="0">
                <a:latin typeface="DFPBiaoKaiW5-PoIn2"/>
                <a:ea typeface="DFPBiaoKaiW5-PoIn2"/>
                <a:cs typeface="DFPBiaoKaiW5-PoIn2"/>
              </a:rPr>
              <a:t>凸</a:t>
            </a:r>
            <a:r>
              <a:rPr lang="zh-TW" altLang="en-US" b="1" dirty="0">
                <a:latin typeface="DFPBiaoKaiW5-ZhuIn"/>
                <a:ea typeface="DFPBiaoKaiW5-ZhuIn"/>
                <a:cs typeface="DFPBiaoKaiW5-ZhuIn"/>
              </a:rPr>
              <a:t>月</a:t>
            </a:r>
            <a:r>
              <a:rPr lang="en-US" altLang="ja-JP" dirty="0">
                <a:latin typeface="DFPBiaoKaiW5-ZhuIn"/>
                <a:ea typeface="DFPBiaoKaiW5-ZhuIn"/>
                <a:cs typeface="DFPBiaoKaiW5-ZhuIn"/>
              </a:rPr>
              <a:t> 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0" y="4495800"/>
            <a:ext cx="44450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altLang="zh-TW" sz="1800" dirty="0"/>
              <a:t>5</a:t>
            </a:r>
            <a:endParaRPr lang="en-US" sz="1800" dirty="0"/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457200" y="4419600"/>
            <a:ext cx="1120820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TW" altLang="en-US" b="1" dirty="0">
                <a:latin typeface="DFPBiaoKaiW5-ZhuIn"/>
                <a:ea typeface="DFPBiaoKaiW5-ZhuIn"/>
                <a:cs typeface="DFPBiaoKaiW5-ZhuIn"/>
              </a:rPr>
              <a:t>滿月</a:t>
            </a:r>
            <a:r>
              <a:rPr lang="en-US" altLang="ja-JP" dirty="0">
                <a:latin typeface="DFPBiaoKaiW5-ZhuIn"/>
                <a:ea typeface="DFPBiaoKaiW5-ZhuIn"/>
                <a:cs typeface="DFPBiaoKaiW5-ZhuIn"/>
              </a:rPr>
              <a:t> 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2819400" y="6488668"/>
            <a:ext cx="45243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altLang="zh-TW" sz="1800" dirty="0"/>
              <a:t>7</a:t>
            </a:r>
            <a:endParaRPr lang="en-US" sz="1800" dirty="0"/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724400" y="5791200"/>
            <a:ext cx="45243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altLang="zh-TW" sz="1800" dirty="0"/>
              <a:t>8</a:t>
            </a:r>
            <a:endParaRPr lang="en-US" sz="1800" dirty="0"/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3200400" y="6396335"/>
            <a:ext cx="1582484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TW" altLang="en-US" b="1" smtClean="0">
                <a:latin typeface="DFPBiaoKaiW5-ZhuIn"/>
                <a:ea typeface="DFPBiaoKaiW5-ZhuIn"/>
                <a:cs typeface="DFPBiaoKaiW5-ZhuIn"/>
              </a:rPr>
              <a:t>下弦月</a:t>
            </a:r>
            <a:r>
              <a:rPr lang="en-US" altLang="ja-JP" dirty="0" smtClean="0">
                <a:latin typeface="DFPBiaoKaiW5-ZhuIn"/>
                <a:ea typeface="DFPBiaoKaiW5-ZhuIn"/>
                <a:cs typeface="DFPBiaoKaiW5-ZhuIn"/>
              </a:rPr>
              <a:t> 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41" name="Rectangle 40"/>
          <p:cNvSpPr>
            <a:spLocks noChangeArrowheads="1"/>
          </p:cNvSpPr>
          <p:nvPr/>
        </p:nvSpPr>
        <p:spPr bwMode="auto">
          <a:xfrm>
            <a:off x="5257800" y="5791200"/>
            <a:ext cx="1120820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TW" altLang="en-US" b="1" dirty="0">
                <a:latin typeface="DFPBiaoKaiW5-ZhuIn"/>
                <a:ea typeface="DFPBiaoKaiW5-ZhuIn"/>
                <a:cs typeface="DFPBiaoKaiW5-ZhuIn"/>
              </a:rPr>
              <a:t>殘月</a:t>
            </a:r>
            <a:r>
              <a:rPr lang="en-US" altLang="ja-JP" dirty="0">
                <a:latin typeface="DFPBiaoKaiW5-ZhuIn"/>
                <a:ea typeface="DFPBiaoKaiW5-ZhuIn"/>
                <a:cs typeface="DFPBiaoKaiW5-ZhuIn"/>
              </a:rPr>
              <a:t> 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152400" y="5791200"/>
            <a:ext cx="45243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altLang="zh-TW" sz="1800" dirty="0"/>
              <a:t>6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990284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0" grpId="0" animBg="1"/>
      <p:bldP spid="41" grpId="0" animBg="1"/>
      <p:bldP spid="42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228600"/>
            <a:ext cx="6477000" cy="685800"/>
          </a:xfrm>
        </p:spPr>
        <p:txBody>
          <a:bodyPr/>
          <a:lstStyle/>
          <a:p>
            <a:pPr marL="0" indent="0" algn="ctr">
              <a:buNone/>
            </a:pPr>
            <a:r>
              <a:rPr lang="zh-TW" altLang="en-US" sz="3200" dirty="0" smtClean="0">
                <a:latin typeface="DFPBiaoKaiW5-ZhuIn"/>
                <a:ea typeface="DFPBiaoKaiW5-ZhuIn"/>
                <a:cs typeface="DFPBiaoKaiW5-ZhuIn"/>
              </a:rPr>
              <a:t>太陽系的行星</a:t>
            </a:r>
            <a:endParaRPr lang="en-US" sz="32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 l="-42728" r="-42728"/>
          <a:stretch>
            <a:fillRect/>
          </a:stretch>
        </p:blipFill>
        <p:spPr>
          <a:xfrm>
            <a:off x="-1524000" y="914400"/>
            <a:ext cx="13030199" cy="5410200"/>
          </a:xfr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019800" y="2895600"/>
            <a:ext cx="304800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altLang="zh-TW" sz="1800" dirty="0"/>
              <a:t>1</a:t>
            </a:r>
            <a:endParaRPr lang="en-US" sz="1800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324600" y="2590800"/>
            <a:ext cx="799475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TW" altLang="en-US" sz="1400" b="1" dirty="0" smtClean="0">
                <a:latin typeface="DFPBiaoKaiW5-ZhuIn"/>
                <a:ea typeface="DFPBiaoKaiW5-ZhuIn"/>
                <a:cs typeface="DFPBiaoKaiW5-ZhuIn"/>
              </a:rPr>
              <a:t>火星</a:t>
            </a:r>
            <a:r>
              <a:rPr lang="en-US" altLang="ja-JP" dirty="0" smtClean="0">
                <a:latin typeface="DFPBiaoKaiW5-ZhuIn"/>
                <a:ea typeface="DFPBiaoKaiW5-ZhuIn"/>
                <a:cs typeface="DFPBiaoKaiW5-ZhuIn"/>
              </a:rPr>
              <a:t> 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876800" y="5791200"/>
            <a:ext cx="1010814" cy="30777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TW" altLang="en-US" sz="1400" b="1" dirty="0" smtClean="0">
                <a:latin typeface="DFPBiaoKaiW5-ZhuIn"/>
                <a:ea typeface="DFPBiaoKaiW5-ZhuIn"/>
                <a:cs typeface="DFPBiaoKaiW5-ZhuIn"/>
              </a:rPr>
              <a:t>天王星</a:t>
            </a:r>
            <a:r>
              <a:rPr lang="en-US" altLang="ja-JP" sz="1400" dirty="0" smtClean="0">
                <a:latin typeface="DFPBiaoKaiW5-ZhuIn"/>
                <a:ea typeface="DFPBiaoKaiW5-ZhuIn"/>
                <a:cs typeface="DFPBiaoKaiW5-ZhuIn"/>
              </a:rPr>
              <a:t> </a:t>
            </a:r>
            <a:endParaRPr lang="en-US" sz="1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7391400" y="3505200"/>
            <a:ext cx="761999" cy="4572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TW" altLang="en-US" sz="1400" b="1" dirty="0" smtClean="0">
                <a:latin typeface="DFPBiaoKaiW5-ZhuIn"/>
                <a:ea typeface="DFPBiaoKaiW5-ZhuIn"/>
                <a:cs typeface="DFPBiaoKaiW5-ZhuIn"/>
              </a:rPr>
              <a:t>土星</a:t>
            </a:r>
            <a:r>
              <a:rPr lang="en-US" altLang="ja-JP" dirty="0" smtClean="0">
                <a:latin typeface="DFPBiaoKaiW5-ZhuIn"/>
                <a:ea typeface="DFPBiaoKaiW5-ZhuIn"/>
                <a:cs typeface="DFPBiaoKaiW5-ZhuIn"/>
              </a:rPr>
              <a:t> 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438400" y="4648200"/>
            <a:ext cx="723275" cy="30777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TW" altLang="en-US" sz="1400" b="1" dirty="0" smtClean="0">
                <a:latin typeface="DFPBiaoKaiW5-ZhuIn"/>
                <a:ea typeface="DFPBiaoKaiW5-ZhuIn"/>
                <a:cs typeface="DFPBiaoKaiW5-ZhuIn"/>
              </a:rPr>
              <a:t>木星</a:t>
            </a:r>
            <a:r>
              <a:rPr lang="en-US" altLang="ja-JP" sz="1400" dirty="0" smtClean="0">
                <a:latin typeface="DFPBiaoKaiW5-ZhuIn"/>
                <a:ea typeface="DFPBiaoKaiW5-ZhuIn"/>
                <a:cs typeface="DFPBiaoKaiW5-ZhuIn"/>
              </a:rPr>
              <a:t> </a:t>
            </a:r>
            <a:endParaRPr lang="en-US" sz="1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943600" y="3581400"/>
            <a:ext cx="723275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TW" altLang="en-US" sz="1400" b="1" dirty="0" smtClean="0">
                <a:latin typeface="DFPBiaoKaiW5-ZhuIn"/>
                <a:ea typeface="DFPBiaoKaiW5-ZhuIn"/>
                <a:cs typeface="DFPBiaoKaiW5-ZhuIn"/>
              </a:rPr>
              <a:t>水星</a:t>
            </a:r>
            <a:r>
              <a:rPr lang="en-US" altLang="ja-JP" dirty="0" smtClean="0">
                <a:latin typeface="DFPBiaoKaiW5-ZhuIn"/>
                <a:ea typeface="DFPBiaoKaiW5-ZhuIn"/>
                <a:cs typeface="DFPBiaoKaiW5-ZhuIn"/>
              </a:rPr>
              <a:t> 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3352800" y="2819400"/>
            <a:ext cx="762000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TW" altLang="en-US" sz="1400" b="1" dirty="0" smtClean="0">
                <a:latin typeface="DFPBiaoKaiW5-ZhuIn"/>
                <a:ea typeface="DFPBiaoKaiW5-ZhuIn"/>
                <a:cs typeface="DFPBiaoKaiW5-ZhuIn"/>
              </a:rPr>
              <a:t>金星</a:t>
            </a:r>
            <a:r>
              <a:rPr lang="en-US" altLang="ja-JP" dirty="0" smtClean="0">
                <a:latin typeface="DFPBiaoKaiW5-ZhuIn"/>
                <a:ea typeface="DFPBiaoKaiW5-ZhuIn"/>
                <a:cs typeface="DFPBiaoKaiW5-ZhuIn"/>
              </a:rPr>
              <a:t> 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733800" y="5638800"/>
            <a:ext cx="44450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altLang="zh-TW" sz="1800" dirty="0" smtClean="0"/>
              <a:t>7</a:t>
            </a:r>
            <a:endParaRPr lang="en-US" sz="1800" dirty="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239000" y="2514600"/>
            <a:ext cx="44450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altLang="zh-TW" sz="1800" dirty="0" smtClean="0"/>
              <a:t>6</a:t>
            </a:r>
            <a:endParaRPr lang="en-US" sz="1800" dirty="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981200" y="3505200"/>
            <a:ext cx="44450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altLang="zh-TW" sz="1800" dirty="0" smtClean="0"/>
              <a:t>5</a:t>
            </a:r>
            <a:endParaRPr lang="en-US" sz="1800" dirty="0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096000" y="1981200"/>
            <a:ext cx="44450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altLang="zh-TW" sz="1800" dirty="0" smtClean="0"/>
              <a:t>4</a:t>
            </a:r>
            <a:endParaRPr lang="en-US" sz="1800" dirty="0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324600" y="4343400"/>
            <a:ext cx="304800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altLang="zh-TW" sz="1800" dirty="0" smtClean="0"/>
              <a:t>3</a:t>
            </a:r>
            <a:endParaRPr lang="en-US" sz="1800" dirty="0"/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114800" y="2286000"/>
            <a:ext cx="304800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altLang="zh-TW" sz="1800" dirty="0" smtClean="0"/>
              <a:t>2</a:t>
            </a:r>
            <a:endParaRPr lang="en-US" sz="1800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4953000" y="4876800"/>
            <a:ext cx="761999" cy="4572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TW" altLang="en-US" sz="1400" b="1" dirty="0" smtClean="0">
                <a:latin typeface="DFPBiaoKaiW5-ZhuIn"/>
                <a:ea typeface="DFPBiaoKaiW5-ZhuIn"/>
                <a:cs typeface="DFPBiaoKaiW5-ZhuIn"/>
              </a:rPr>
              <a:t>地球</a:t>
            </a:r>
            <a:r>
              <a:rPr lang="en-US" altLang="ja-JP" dirty="0" smtClean="0">
                <a:latin typeface="DFPBiaoKaiW5-ZhuIn"/>
                <a:ea typeface="DFPBiaoKaiW5-ZhuIn"/>
                <a:cs typeface="DFPBiaoKaiW5-ZhuIn"/>
              </a:rPr>
              <a:t> 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4191000" y="1066800"/>
            <a:ext cx="992579" cy="30777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TW" altLang="en-US" sz="1400" b="1" dirty="0" smtClean="0">
                <a:latin typeface="DFPBiaoKaiW5-ZhuIn"/>
                <a:ea typeface="DFPBiaoKaiW5-ZhuIn"/>
                <a:cs typeface="DFPBiaoKaiW5-ZhuIn"/>
              </a:rPr>
              <a:t>海王星</a:t>
            </a:r>
            <a:r>
              <a:rPr lang="en-US" altLang="ja-JP" sz="1400" dirty="0" smtClean="0">
                <a:latin typeface="DFPBiaoKaiW5-ZhuIn"/>
                <a:ea typeface="DFPBiaoKaiW5-ZhuIn"/>
                <a:cs typeface="DFPBiaoKaiW5-ZhuIn"/>
              </a:rPr>
              <a:t> </a:t>
            </a:r>
            <a:endParaRPr lang="en-US" sz="1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733800" y="990600"/>
            <a:ext cx="44450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altLang="zh-TW" sz="1800" dirty="0"/>
              <a:t>8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619980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228600"/>
            <a:ext cx="6477000" cy="685800"/>
          </a:xfrm>
        </p:spPr>
        <p:txBody>
          <a:bodyPr/>
          <a:lstStyle/>
          <a:p>
            <a:pPr marL="0" indent="0" algn="ctr">
              <a:buNone/>
            </a:pPr>
            <a:r>
              <a:rPr lang="zh-TW" altLang="en-US" sz="3200" dirty="0" smtClean="0">
                <a:latin typeface="DFPBiaoKaiW5-ZhuIn"/>
                <a:ea typeface="DFPBiaoKaiW5-ZhuIn"/>
                <a:cs typeface="DFPBiaoKaiW5-ZhuIn"/>
              </a:rPr>
              <a:t>太陽系的行星</a:t>
            </a:r>
            <a:endParaRPr lang="en-US" sz="3200" dirty="0">
              <a:latin typeface="DFPBiaoKaiW5-ZhuIn"/>
              <a:ea typeface="DFPBiaoKaiW5-ZhuIn"/>
              <a:cs typeface="DFPBiaoKaiW5-ZhuIn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 l="-42728" r="-42728"/>
          <a:stretch>
            <a:fillRect/>
          </a:stretch>
        </p:blipFill>
        <p:spPr>
          <a:xfrm>
            <a:off x="-1524000" y="990600"/>
            <a:ext cx="13030199" cy="5410200"/>
          </a:xfr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019800" y="2895600"/>
            <a:ext cx="304800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altLang="zh-TW" sz="1800" dirty="0"/>
              <a:t>1</a:t>
            </a:r>
            <a:endParaRPr lang="en-US" sz="1800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324600" y="2590800"/>
            <a:ext cx="799475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ja-JP" sz="1400" b="1" dirty="0" smtClean="0">
                <a:latin typeface="DFPBiaoKaiW5-ZhuIn"/>
                <a:ea typeface="DFPBiaoKaiW5-ZhuIn"/>
                <a:cs typeface="DFPBiaoKaiW5-ZhuIn"/>
              </a:rPr>
              <a:t>Mars</a:t>
            </a:r>
            <a:r>
              <a:rPr lang="en-US" altLang="ja-JP" dirty="0" smtClean="0">
                <a:latin typeface="DFPBiaoKaiW5-ZhuIn"/>
                <a:ea typeface="DFPBiaoKaiW5-ZhuIn"/>
                <a:cs typeface="DFPBiaoKaiW5-ZhuIn"/>
              </a:rPr>
              <a:t> 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876800" y="5791200"/>
            <a:ext cx="711002" cy="30777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1400" dirty="0" smtClean="0">
                <a:latin typeface="DFPBiaoKaiW5-ZhuIn"/>
                <a:ea typeface="DFPBiaoKaiW5-ZhuIn"/>
                <a:cs typeface="DFPBiaoKaiW5-ZhuIn"/>
              </a:rPr>
              <a:t>Uranus </a:t>
            </a:r>
            <a:endParaRPr lang="en-US" sz="1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7391400" y="3505200"/>
            <a:ext cx="761999" cy="4572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ja-JP" sz="1400" b="1" dirty="0" smtClean="0">
                <a:latin typeface="DFPBiaoKaiW5-ZhuIn"/>
                <a:ea typeface="DFPBiaoKaiW5-ZhuIn"/>
                <a:cs typeface="DFPBiaoKaiW5-ZhuIn"/>
              </a:rPr>
              <a:t>Saturn</a:t>
            </a:r>
            <a:r>
              <a:rPr lang="en-US" altLang="ja-JP" dirty="0" smtClean="0">
                <a:latin typeface="DFPBiaoKaiW5-ZhuIn"/>
                <a:ea typeface="DFPBiaoKaiW5-ZhuIn"/>
                <a:cs typeface="DFPBiaoKaiW5-ZhuIn"/>
              </a:rPr>
              <a:t> 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438400" y="4724400"/>
            <a:ext cx="710451" cy="30777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1400" b="1" dirty="0" smtClean="0">
                <a:latin typeface="DFPBiaoKaiW5-ZhuIn"/>
                <a:ea typeface="DFPBiaoKaiW5-ZhuIn"/>
                <a:cs typeface="DFPBiaoKaiW5-ZhuIn"/>
              </a:rPr>
              <a:t>Jupiter</a:t>
            </a:r>
            <a:r>
              <a:rPr lang="en-US" altLang="ja-JP" sz="1400" dirty="0" smtClean="0">
                <a:latin typeface="DFPBiaoKaiW5-ZhuIn"/>
                <a:ea typeface="DFPBiaoKaiW5-ZhuIn"/>
                <a:cs typeface="DFPBiaoKaiW5-ZhuIn"/>
              </a:rPr>
              <a:t> </a:t>
            </a:r>
            <a:endParaRPr lang="en-US" sz="1400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943600" y="3581400"/>
            <a:ext cx="825867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1400" b="1" dirty="0" smtClean="0">
                <a:latin typeface="DFPBiaoKaiW5-ZhuIn"/>
                <a:ea typeface="DFPBiaoKaiW5-ZhuIn"/>
                <a:cs typeface="DFPBiaoKaiW5-ZhuIn"/>
              </a:rPr>
              <a:t>Mercury</a:t>
            </a:r>
            <a:r>
              <a:rPr lang="en-US" altLang="ja-JP" dirty="0" smtClean="0">
                <a:latin typeface="DFPBiaoKaiW5-ZhuIn"/>
                <a:ea typeface="DFPBiaoKaiW5-ZhuIn"/>
                <a:cs typeface="DFPBiaoKaiW5-ZhuIn"/>
              </a:rPr>
              <a:t> 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3352800" y="2819400"/>
            <a:ext cx="762000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ja-JP" sz="1400" b="1" dirty="0" smtClean="0">
                <a:latin typeface="DFPBiaoKaiW5-ZhuIn"/>
                <a:ea typeface="DFPBiaoKaiW5-ZhuIn"/>
                <a:cs typeface="DFPBiaoKaiW5-ZhuIn"/>
              </a:rPr>
              <a:t>Venus</a:t>
            </a:r>
            <a:r>
              <a:rPr lang="en-US" altLang="ja-JP" dirty="0" smtClean="0">
                <a:latin typeface="DFPBiaoKaiW5-ZhuIn"/>
                <a:ea typeface="DFPBiaoKaiW5-ZhuIn"/>
                <a:cs typeface="DFPBiaoKaiW5-ZhuIn"/>
              </a:rPr>
              <a:t> 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733800" y="5638800"/>
            <a:ext cx="44450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altLang="zh-TW" sz="1800" dirty="0" smtClean="0"/>
              <a:t>7</a:t>
            </a:r>
            <a:endParaRPr lang="en-US" sz="1800" dirty="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239000" y="2514600"/>
            <a:ext cx="44450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altLang="zh-TW" sz="1800" dirty="0" smtClean="0"/>
              <a:t>6</a:t>
            </a:r>
            <a:endParaRPr lang="en-US" sz="1800" dirty="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981200" y="3505200"/>
            <a:ext cx="44450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altLang="zh-TW" sz="1800" dirty="0" smtClean="0"/>
              <a:t>5</a:t>
            </a:r>
            <a:endParaRPr lang="en-US" sz="1800" dirty="0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096000" y="1981200"/>
            <a:ext cx="44450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altLang="zh-TW" sz="1800" dirty="0" smtClean="0"/>
              <a:t>4</a:t>
            </a:r>
            <a:endParaRPr lang="en-US" sz="1800" dirty="0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324600" y="4343400"/>
            <a:ext cx="304800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altLang="zh-TW" sz="1800" dirty="0" smtClean="0"/>
              <a:t>3</a:t>
            </a:r>
            <a:endParaRPr lang="en-US" sz="1800" dirty="0"/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114800" y="2286000"/>
            <a:ext cx="304800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altLang="zh-TW" sz="1800" dirty="0" smtClean="0"/>
              <a:t>2</a:t>
            </a:r>
            <a:endParaRPr lang="en-US" sz="1800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4953000" y="4876800"/>
            <a:ext cx="761999" cy="4572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ja-JP" sz="1400" b="1" dirty="0" smtClean="0">
                <a:latin typeface="DFPBiaoKaiW5-ZhuIn"/>
                <a:ea typeface="DFPBiaoKaiW5-ZhuIn"/>
                <a:cs typeface="DFPBiaoKaiW5-ZhuIn"/>
              </a:rPr>
              <a:t>Earth</a:t>
            </a:r>
            <a:r>
              <a:rPr lang="en-US" altLang="ja-JP" dirty="0" smtClean="0">
                <a:latin typeface="DFPBiaoKaiW5-ZhuIn"/>
                <a:ea typeface="DFPBiaoKaiW5-ZhuIn"/>
                <a:cs typeface="DFPBiaoKaiW5-ZhuIn"/>
              </a:rPr>
              <a:t> 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810000" y="1066800"/>
            <a:ext cx="44450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/>
              <a:t>8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4267200" y="990600"/>
            <a:ext cx="799475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ja-JP" sz="1400" b="1" dirty="0" smtClean="0">
                <a:latin typeface="DFPBiaoKaiW5-ZhuIn"/>
                <a:ea typeface="DFPBiaoKaiW5-ZhuIn"/>
                <a:cs typeface="DFPBiaoKaiW5-ZhuIn"/>
              </a:rPr>
              <a:t>Neptune</a:t>
            </a:r>
            <a:r>
              <a:rPr lang="en-US" altLang="ja-JP" dirty="0" smtClean="0">
                <a:latin typeface="DFPBiaoKaiW5-ZhuIn"/>
                <a:ea typeface="DFPBiaoKaiW5-ZhuIn"/>
                <a:cs typeface="DFPBiaoKaiW5-ZhuIn"/>
              </a:rPr>
              <a:t> 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39208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848600" cy="1143000"/>
          </a:xfrm>
        </p:spPr>
        <p:txBody>
          <a:bodyPr/>
          <a:lstStyle/>
          <a:p>
            <a:pPr algn="ctr"/>
            <a:r>
              <a:rPr lang="en-US" sz="3600" dirty="0" smtClean="0"/>
              <a:t>Inner Planet /</a:t>
            </a:r>
            <a:r>
              <a:rPr lang="zh-TW" altLang="en-US" sz="3600" dirty="0" smtClean="0"/>
              <a:t>內行星</a:t>
            </a:r>
            <a:endParaRPr lang="en-US" sz="3600" dirty="0"/>
          </a:p>
        </p:txBody>
      </p:sp>
      <p:pic>
        <p:nvPicPr>
          <p:cNvPr id="4" name="inner_planets.gif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00200" y="1295400"/>
            <a:ext cx="6324600" cy="4160837"/>
          </a:xfr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352800" y="3124200"/>
            <a:ext cx="304800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altLang="zh-TW" sz="1800" dirty="0"/>
              <a:t>1</a:t>
            </a:r>
            <a:endParaRPr lang="en-US" sz="1800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029200" y="4343400"/>
            <a:ext cx="304800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altLang="zh-TW" sz="1800" dirty="0" smtClean="0"/>
              <a:t>2</a:t>
            </a:r>
            <a:endParaRPr lang="en-US" sz="1800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971800" y="2209800"/>
            <a:ext cx="304800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altLang="zh-TW" sz="1800" dirty="0" smtClean="0"/>
              <a:t>3</a:t>
            </a:r>
            <a:endParaRPr lang="en-US" sz="1800" dirty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581400" y="1447800"/>
            <a:ext cx="304800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zh-TW" altLang="zh-TW" sz="1800" dirty="0" smtClean="0"/>
              <a:t>4</a:t>
            </a:r>
            <a:endParaRPr lang="en-US" sz="1800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657600" y="3048000"/>
            <a:ext cx="723275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TW" altLang="en-US" sz="1400" b="1" dirty="0" smtClean="0">
                <a:latin typeface="DFPBiaoKaiW5-ZhuIn"/>
                <a:ea typeface="DFPBiaoKaiW5-ZhuIn"/>
                <a:cs typeface="DFPBiaoKaiW5-ZhuIn"/>
              </a:rPr>
              <a:t>水星</a:t>
            </a:r>
            <a:r>
              <a:rPr lang="en-US" altLang="ja-JP" dirty="0" smtClean="0">
                <a:latin typeface="DFPBiaoKaiW5-ZhuIn"/>
                <a:ea typeface="DFPBiaoKaiW5-ZhuIn"/>
                <a:cs typeface="DFPBiaoKaiW5-ZhuIn"/>
              </a:rPr>
              <a:t> 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5334000" y="4267200"/>
            <a:ext cx="762000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TW" altLang="en-US" sz="1400" b="1" dirty="0" smtClean="0">
                <a:latin typeface="DFPBiaoKaiW5-ZhuIn"/>
                <a:ea typeface="DFPBiaoKaiW5-ZhuIn"/>
                <a:cs typeface="DFPBiaoKaiW5-ZhuIn"/>
              </a:rPr>
              <a:t>金星</a:t>
            </a:r>
            <a:r>
              <a:rPr lang="en-US" altLang="ja-JP" dirty="0" smtClean="0">
                <a:latin typeface="DFPBiaoKaiW5-ZhuIn"/>
                <a:ea typeface="DFPBiaoKaiW5-ZhuIn"/>
                <a:cs typeface="DFPBiaoKaiW5-ZhuIn"/>
              </a:rPr>
              <a:t> 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276600" y="2209800"/>
            <a:ext cx="990600" cy="33855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TW" altLang="en-US" sz="1600" b="1" dirty="0">
                <a:latin typeface="DFPBiaoKaiW5-ZhuIn"/>
                <a:ea typeface="DFPBiaoKaiW5-ZhuIn"/>
                <a:cs typeface="DFPBiaoKaiW5-ZhuIn"/>
              </a:rPr>
              <a:t>地球</a:t>
            </a:r>
            <a:r>
              <a:rPr lang="en-US" altLang="ja-JP" sz="1600" dirty="0">
                <a:latin typeface="DFPBiaoKaiW5-ZhuIn"/>
                <a:ea typeface="DFPBiaoKaiW5-ZhuIn"/>
                <a:cs typeface="DFPBiaoKaiW5-ZhuIn"/>
              </a:rPr>
              <a:t> </a:t>
            </a:r>
            <a:endParaRPr lang="en-US" sz="1600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3886200" y="1447800"/>
            <a:ext cx="799475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TW" altLang="en-US" sz="1400" b="1" dirty="0" smtClean="0">
                <a:latin typeface="DFPBiaoKaiW5-ZhuIn"/>
                <a:ea typeface="DFPBiaoKaiW5-ZhuIn"/>
                <a:cs typeface="DFPBiaoKaiW5-ZhuIn"/>
              </a:rPr>
              <a:t>火星</a:t>
            </a:r>
            <a:r>
              <a:rPr lang="en-US" altLang="ja-JP" dirty="0" smtClean="0">
                <a:latin typeface="DFPBiaoKaiW5-ZhuIn"/>
                <a:ea typeface="DFPBiaoKaiW5-ZhuIn"/>
                <a:cs typeface="DFPBiaoKaiW5-ZhuIn"/>
              </a:rPr>
              <a:t> </a:t>
            </a:r>
            <a:endParaRPr lang="en-US" dirty="0">
              <a:latin typeface="DFPBiaoKaiW5-ZhuIn"/>
              <a:ea typeface="DFPBiaoKaiW5-ZhuIn"/>
              <a:cs typeface="DFPBiaoKaiW5-ZhuIn"/>
            </a:endParaRPr>
          </a:p>
        </p:txBody>
      </p:sp>
    </p:spTree>
    <p:extLst>
      <p:ext uri="{BB962C8B-B14F-4D97-AF65-F5344CB8AC3E}">
        <p14:creationId xmlns:p14="http://schemas.microsoft.com/office/powerpoint/2010/main" val="290822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 mute="1">
                <p:cTn id="48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133600"/>
            <a:ext cx="6512511" cy="1143000"/>
          </a:xfrm>
        </p:spPr>
        <p:txBody>
          <a:bodyPr/>
          <a:lstStyle/>
          <a:p>
            <a:pPr algn="ctr"/>
            <a:r>
              <a:rPr lang="en-US" dirty="0" smtClean="0"/>
              <a:t>Lesson 2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01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1204106"/>
              </p:ext>
            </p:extLst>
          </p:nvPr>
        </p:nvGraphicFramePr>
        <p:xfrm>
          <a:off x="0" y="304801"/>
          <a:ext cx="914400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</a:tblGrid>
              <a:tr h="20574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sz="3600" b="0" kern="1200" dirty="0" smtClean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季節</a:t>
                      </a:r>
                      <a:r>
                        <a:rPr lang="en-US" sz="3600" b="0" dirty="0" smtClean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</a:t>
                      </a:r>
                      <a:endParaRPr lang="en-US" sz="3600" b="0" dirty="0">
                        <a:solidFill>
                          <a:srgbClr val="000000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3600" b="1" kern="1200" dirty="0" smtClean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自轉</a:t>
                      </a:r>
                      <a:r>
                        <a:rPr lang="en-US" sz="3600" dirty="0" smtClean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sz="3600" b="1" kern="1200" dirty="0" smtClean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影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effectLst/>
                        <a:latin typeface="DFPBiaoKaiW5-ZhuIn"/>
                        <a:ea typeface="DFPBiaoKaiW5-ZhuIn"/>
                        <a:cs typeface="DFPBiaoKaiW5-ZhuI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sz="3600" b="1" kern="1200" dirty="0" smtClean="0">
                          <a:solidFill>
                            <a:srgbClr val="000000"/>
                          </a:solidFill>
                          <a:effectLst/>
                          <a:latin typeface="DFPBiaoKaiW5-PoIn1"/>
                          <a:ea typeface="DFPBiaoKaiW5-PoIn1"/>
                          <a:cs typeface="DFPBiaoKaiW5-PoIn1"/>
                        </a:rPr>
                        <a:t>子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effectLst/>
                        <a:latin typeface="DFPBiaoKaiW5-PoIn1"/>
                        <a:ea typeface="DFPBiaoKaiW5-PoIn1"/>
                        <a:cs typeface="DFPBiaoKaiW5-PoIn1"/>
                      </a:endParaRPr>
                    </a:p>
                    <a:p>
                      <a:pPr algn="ctr"/>
                      <a:endParaRPr lang="en-US" sz="3600" b="0" dirty="0">
                        <a:solidFill>
                          <a:srgbClr val="000000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3600" b="1" kern="1200" dirty="0" smtClean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公轉</a:t>
                      </a:r>
                      <a:r>
                        <a:rPr lang="en-US" sz="3600" dirty="0" smtClean="0">
                          <a:effectLst/>
                        </a:rPr>
                        <a:t> </a:t>
                      </a:r>
                      <a:endParaRPr lang="en-US" sz="3600" b="0" dirty="0">
                        <a:solidFill>
                          <a:srgbClr val="000000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3600" b="1" kern="1200" dirty="0" smtClean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可預測</a:t>
                      </a:r>
                      <a:r>
                        <a:rPr lang="en-US" sz="3600" dirty="0" smtClean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</a:t>
                      </a:r>
                      <a:endParaRPr lang="en-US" sz="3600" b="0" dirty="0">
                        <a:solidFill>
                          <a:srgbClr val="000000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3600" b="1" kern="1200" dirty="0" smtClean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夜晚</a:t>
                      </a:r>
                      <a:r>
                        <a:rPr lang="en-US" sz="3600" dirty="0" smtClean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</a:t>
                      </a:r>
                      <a:endParaRPr lang="en-US" sz="3600" b="0" dirty="0">
                        <a:solidFill>
                          <a:srgbClr val="000000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3600" b="1" kern="1200" dirty="0" smtClean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地心吸引</a:t>
                      </a:r>
                      <a:r>
                        <a:rPr lang="en-US" sz="3600" dirty="0" smtClean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</a:t>
                      </a:r>
                      <a:endParaRPr lang="en-US" sz="3600" b="0" dirty="0">
                        <a:solidFill>
                          <a:srgbClr val="000000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kern="1200" dirty="0" smtClean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天文學家</a:t>
                      </a:r>
                      <a:r>
                        <a:rPr lang="en-US" sz="3600" dirty="0" smtClean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</a:t>
                      </a:r>
                      <a:endParaRPr lang="en-US" sz="3600" b="0" dirty="0">
                        <a:solidFill>
                          <a:srgbClr val="000000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1334955"/>
              </p:ext>
            </p:extLst>
          </p:nvPr>
        </p:nvGraphicFramePr>
        <p:xfrm>
          <a:off x="152400" y="4038600"/>
          <a:ext cx="8991600" cy="205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3950"/>
                <a:gridCol w="1123950"/>
                <a:gridCol w="1123950"/>
                <a:gridCol w="1123950"/>
                <a:gridCol w="1123950"/>
                <a:gridCol w="1123950"/>
                <a:gridCol w="1123950"/>
                <a:gridCol w="1123950"/>
              </a:tblGrid>
              <a:tr h="2057400">
                <a:tc>
                  <a:txBody>
                    <a:bodyPr/>
                    <a:lstStyle/>
                    <a:p>
                      <a:endParaRPr lang="en-US" sz="2000" dirty="0" smtClean="0">
                        <a:solidFill>
                          <a:srgbClr val="000000"/>
                        </a:solidFill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revolve </a:t>
                      </a:r>
                      <a:endParaRPr 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1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gravity</a:t>
                      </a:r>
                      <a:r>
                        <a:rPr lang="en-US" sz="2000" dirty="0" smtClean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endParaRPr 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200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endParaRPr lang="en-US" sz="2000" dirty="0" smtClean="0">
                        <a:solidFill>
                          <a:srgbClr val="000000"/>
                        </a:solidFill>
                      </a:endParaRPr>
                    </a:p>
                    <a:p>
                      <a:r>
                        <a:rPr lang="en-US" sz="20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season</a:t>
                      </a:r>
                      <a:r>
                        <a:rPr lang="en-US" sz="2000" dirty="0" smtClean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endParaRPr 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 smtClean="0">
                        <a:solidFill>
                          <a:srgbClr val="000000"/>
                        </a:solidFill>
                      </a:endParaRPr>
                    </a:p>
                    <a:p>
                      <a:r>
                        <a:rPr lang="en-US" sz="2000" dirty="0" err="1" smtClean="0">
                          <a:solidFill>
                            <a:srgbClr val="000000"/>
                          </a:solidFill>
                        </a:rPr>
                        <a:t>astro-nomer</a:t>
                      </a:r>
                      <a:endParaRPr lang="en-US" sz="2000" dirty="0" smtClean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shadow</a:t>
                      </a:r>
                      <a:r>
                        <a:rPr lang="en-US" sz="2000" dirty="0" smtClean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endParaRPr 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solidFill>
                          <a:srgbClr val="000000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night</a:t>
                      </a:r>
                      <a:r>
                        <a:rPr lang="en-US" sz="2000" dirty="0" smtClean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endParaRPr lang="en-US" sz="2000" dirty="0" smtClean="0">
                        <a:solidFill>
                          <a:srgbClr val="000000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 smtClean="0">
                        <a:solidFill>
                          <a:srgbClr val="000000"/>
                        </a:solidFill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rotate</a:t>
                      </a:r>
                      <a:r>
                        <a:rPr lang="en-US" sz="2000" dirty="0" smtClean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endParaRPr 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2000" dirty="0" smtClean="0">
                          <a:solidFill>
                            <a:srgbClr val="000000"/>
                          </a:solidFill>
                          <a:latin typeface="DFPBiaoKaiW5-ZhuIn"/>
                          <a:ea typeface="DFPBiaoKaiW5-ZhuIn"/>
                          <a:cs typeface="DFPBiaoKaiW5-ZhuIn"/>
                        </a:rPr>
                        <a:t> </a:t>
                      </a:r>
                      <a:endParaRPr lang="en-US" sz="2000" dirty="0" smtClean="0">
                        <a:solidFill>
                          <a:srgbClr val="000000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  <a:p>
                      <a:r>
                        <a:rPr lang="en-US" sz="1800" b="1" kern="120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Predic</a:t>
                      </a:r>
                      <a:r>
                        <a:rPr lang="en-US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-table</a:t>
                      </a:r>
                      <a:r>
                        <a:rPr lang="en-US" sz="2000" dirty="0" smtClean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endParaRPr 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cxnSp>
        <p:nvCxnSpPr>
          <p:cNvPr id="9" name="Straight Arrow Connector 8"/>
          <p:cNvCxnSpPr/>
          <p:nvPr/>
        </p:nvCxnSpPr>
        <p:spPr>
          <a:xfrm>
            <a:off x="2819400" y="2667000"/>
            <a:ext cx="2362200" cy="13716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4038600" y="2819400"/>
            <a:ext cx="4495800" cy="1143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685800" y="2667000"/>
            <a:ext cx="2209800" cy="13716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1676400" y="2743200"/>
            <a:ext cx="5638800" cy="12192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6248400" y="2667000"/>
            <a:ext cx="76200" cy="13716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5181600" y="2667000"/>
            <a:ext cx="3352800" cy="13716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1676400" y="2590800"/>
            <a:ext cx="5562600" cy="13716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>
            <a:off x="609600" y="2743200"/>
            <a:ext cx="3429000" cy="12954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2194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515693"/>
              </p:ext>
            </p:extLst>
          </p:nvPr>
        </p:nvGraphicFramePr>
        <p:xfrm>
          <a:off x="0" y="304801"/>
          <a:ext cx="9144000" cy="205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</a:tblGrid>
              <a:tr h="2057400">
                <a:tc>
                  <a:txBody>
                    <a:bodyPr/>
                    <a:lstStyle/>
                    <a:p>
                      <a:r>
                        <a:rPr lang="x-none" sz="3600" b="0" kern="1200" dirty="0" smtClean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月</a:t>
                      </a:r>
                      <a:endParaRPr lang="en-US" sz="3600" b="0" kern="1200" dirty="0" smtClean="0">
                        <a:solidFill>
                          <a:srgbClr val="000000"/>
                        </a:solidFill>
                        <a:effectLst/>
                        <a:latin typeface="DFPBiaoKaiW5-PoIn1"/>
                        <a:ea typeface="DFPBiaoKaiW5-PoIn1"/>
                        <a:cs typeface="DFPBiaoKaiW5-PoIn1"/>
                      </a:endParaRPr>
                    </a:p>
                    <a:p>
                      <a:r>
                        <a:rPr lang="x-none" sz="3600" b="0" kern="1200" dirty="0" smtClean="0">
                          <a:solidFill>
                            <a:srgbClr val="000000"/>
                          </a:solidFill>
                          <a:effectLst/>
                          <a:latin typeface="DFPBiaoKaiW5-PoIn1"/>
                          <a:ea typeface="DFPBiaoKaiW5-PoIn1"/>
                          <a:cs typeface="DFPBiaoKaiW5-PoIn1"/>
                        </a:rPr>
                        <a:t>相</a:t>
                      </a:r>
                      <a:r>
                        <a:rPr lang="en-US" sz="3600" b="0" dirty="0" smtClean="0">
                          <a:solidFill>
                            <a:srgbClr val="000000"/>
                          </a:solidFill>
                          <a:effectLst/>
                          <a:latin typeface="DFPBiaoKaiW5-PoIn1"/>
                          <a:ea typeface="DFPBiaoKaiW5-PoIn1"/>
                          <a:cs typeface="DFPBiaoKaiW5-PoIn1"/>
                        </a:rPr>
                        <a:t> </a:t>
                      </a:r>
                      <a:endParaRPr lang="en-US" sz="3600" b="0" dirty="0">
                        <a:solidFill>
                          <a:srgbClr val="000000"/>
                        </a:solidFill>
                        <a:latin typeface="DFPBiaoKaiW5-PoIn1"/>
                        <a:ea typeface="DFPBiaoKaiW5-PoIn1"/>
                        <a:cs typeface="DFPBiaoKaiW5-PoIn1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x-none" sz="3600" b="0" kern="1200" dirty="0" smtClean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週期</a:t>
                      </a:r>
                      <a:r>
                        <a:rPr lang="en-US" sz="3600" b="0" dirty="0" smtClean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</a:t>
                      </a:r>
                      <a:endParaRPr lang="en-US" sz="3600" b="0" dirty="0">
                        <a:solidFill>
                          <a:srgbClr val="000000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sz="3600" b="0" kern="1200" dirty="0" smtClean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運行</a:t>
                      </a:r>
                      <a:endParaRPr lang="en-US" sz="3600" b="0" kern="1200" dirty="0" smtClean="0">
                        <a:solidFill>
                          <a:srgbClr val="000000"/>
                        </a:solidFill>
                        <a:effectLst/>
                        <a:latin typeface="DFPBiaoKaiW5-ZhuIn"/>
                        <a:ea typeface="DFPBiaoKaiW5-ZhuIn"/>
                        <a:cs typeface="DFPBiaoKaiW5-ZhuIn"/>
                      </a:endParaRPr>
                    </a:p>
                    <a:p>
                      <a:endParaRPr lang="en-US" sz="3600" b="0" dirty="0">
                        <a:solidFill>
                          <a:srgbClr val="000000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x-none" sz="3600" b="0" kern="1200" dirty="0" smtClean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衛星</a:t>
                      </a:r>
                      <a:r>
                        <a:rPr lang="en-US" sz="3600" b="0" dirty="0" smtClean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</a:t>
                      </a:r>
                      <a:endParaRPr lang="en-US" sz="3600" b="0" dirty="0">
                        <a:solidFill>
                          <a:srgbClr val="000000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x-none" sz="3600" b="0" kern="1200" dirty="0" smtClean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行星</a:t>
                      </a:r>
                      <a:r>
                        <a:rPr lang="en-US" sz="3600" b="0" dirty="0" smtClean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</a:t>
                      </a:r>
                      <a:endParaRPr lang="en-US" sz="3600" b="0" dirty="0">
                        <a:solidFill>
                          <a:srgbClr val="000000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x-none" sz="3600" b="0" kern="1200" dirty="0" smtClean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反射</a:t>
                      </a:r>
                      <a:r>
                        <a:rPr lang="en-US" sz="3600" b="0" dirty="0" smtClean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</a:t>
                      </a:r>
                      <a:endParaRPr lang="en-US" sz="3600" b="0" dirty="0">
                        <a:solidFill>
                          <a:srgbClr val="000000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x-none" sz="3600" b="0" kern="1200" dirty="0" smtClean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星座</a:t>
                      </a:r>
                      <a:r>
                        <a:rPr lang="en-US" sz="3600" b="0" dirty="0" smtClean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</a:t>
                      </a:r>
                      <a:endParaRPr lang="en-US" sz="3600" b="0" dirty="0">
                        <a:solidFill>
                          <a:srgbClr val="000000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x-none" sz="3600" b="0" kern="1200" dirty="0" smtClean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望遠鏡</a:t>
                      </a:r>
                      <a:r>
                        <a:rPr lang="en-US" sz="3600" b="0" dirty="0" smtClean="0">
                          <a:solidFill>
                            <a:srgbClr val="000000"/>
                          </a:solidFill>
                          <a:effectLst/>
                          <a:latin typeface="DFPBiaoKaiW5-ZhuIn"/>
                          <a:ea typeface="DFPBiaoKaiW5-ZhuIn"/>
                          <a:cs typeface="DFPBiaoKaiW5-ZhuIn"/>
                        </a:rPr>
                        <a:t> </a:t>
                      </a:r>
                      <a:endParaRPr lang="en-US" sz="3600" b="0" dirty="0">
                        <a:solidFill>
                          <a:srgbClr val="000000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4881362"/>
              </p:ext>
            </p:extLst>
          </p:nvPr>
        </p:nvGraphicFramePr>
        <p:xfrm>
          <a:off x="152400" y="4038600"/>
          <a:ext cx="8991600" cy="205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3950"/>
                <a:gridCol w="1123950"/>
                <a:gridCol w="1123950"/>
                <a:gridCol w="1123950"/>
                <a:gridCol w="1123950"/>
                <a:gridCol w="1123950"/>
                <a:gridCol w="1123950"/>
                <a:gridCol w="1123950"/>
              </a:tblGrid>
              <a:tr h="2057400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satellite</a:t>
                      </a:r>
                      <a:r>
                        <a:rPr lang="en-US" sz="3600" dirty="0" smtClean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endParaRPr lang="en-US" sz="36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b="1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Conste-llation</a:t>
                      </a:r>
                      <a:r>
                        <a:rPr lang="en-US" sz="3600" dirty="0" smtClean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endParaRPr lang="en-US" sz="36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360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Moon Phase</a:t>
                      </a:r>
                      <a:r>
                        <a:rPr lang="en-US" sz="3600" dirty="0" smtClean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endParaRPr lang="en-US" sz="36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b="1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Tele-scope</a:t>
                      </a:r>
                      <a:r>
                        <a:rPr lang="en-US" sz="3600" dirty="0" smtClean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endParaRPr lang="en-US" sz="36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orbit</a:t>
                      </a:r>
                      <a:r>
                        <a:rPr lang="en-US" sz="3600" dirty="0" smtClean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endParaRPr lang="en-US" sz="36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reflect</a:t>
                      </a:r>
                      <a:r>
                        <a:rPr lang="en-US" sz="3600" dirty="0" smtClean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endParaRPr lang="en-US" sz="3600" dirty="0" smtClean="0">
                        <a:solidFill>
                          <a:srgbClr val="000000"/>
                        </a:solidFill>
                        <a:latin typeface="DFPBiaoKaiW5-ZhuIn"/>
                        <a:ea typeface="DFPBiaoKaiW5-ZhuIn"/>
                        <a:cs typeface="DFPBiaoKaiW5-ZhuI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cycle</a:t>
                      </a:r>
                      <a:r>
                        <a:rPr lang="en-US" sz="3600" dirty="0" smtClean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endParaRPr lang="en-US" sz="36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3600" dirty="0" smtClean="0">
                          <a:solidFill>
                            <a:srgbClr val="000000"/>
                          </a:solidFill>
                          <a:latin typeface="DFPBiaoKaiW5-ZhuIn"/>
                          <a:ea typeface="DFPBiaoKaiW5-ZhuIn"/>
                          <a:cs typeface="DFPBiaoKaiW5-ZhuIn"/>
                        </a:rPr>
                        <a:t> </a:t>
                      </a:r>
                      <a:r>
                        <a:rPr lang="en-US" sz="18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planet</a:t>
                      </a:r>
                      <a:r>
                        <a:rPr lang="en-US" sz="3600" dirty="0" smtClean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endParaRPr lang="en-US" sz="36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cxnSp>
        <p:nvCxnSpPr>
          <p:cNvPr id="9" name="Straight Arrow Connector 8"/>
          <p:cNvCxnSpPr/>
          <p:nvPr/>
        </p:nvCxnSpPr>
        <p:spPr>
          <a:xfrm>
            <a:off x="2819400" y="2362200"/>
            <a:ext cx="2362200" cy="16764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3886200" y="2438400"/>
            <a:ext cx="4495800" cy="1524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533400" y="2362200"/>
            <a:ext cx="2362200" cy="16764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1676400" y="2362200"/>
            <a:ext cx="5715000" cy="16764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6172200" y="2286000"/>
            <a:ext cx="152400" cy="17526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5105400" y="2362200"/>
            <a:ext cx="3429000" cy="16764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1676400" y="2362200"/>
            <a:ext cx="5638800" cy="16002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>
            <a:off x="609600" y="2362200"/>
            <a:ext cx="3352800" cy="16764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8064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819400"/>
            <a:ext cx="6512511" cy="1143000"/>
          </a:xfrm>
        </p:spPr>
        <p:txBody>
          <a:bodyPr/>
          <a:lstStyle/>
          <a:p>
            <a:pPr algn="ctr"/>
            <a:r>
              <a:rPr lang="en-US" altLang="zh-TW" sz="4800" dirty="0">
                <a:effectLst/>
                <a:latin typeface="DFPBiaoKaiW5-ZhuIn"/>
                <a:ea typeface="DFPBiaoKaiW5-ZhuIn"/>
                <a:cs typeface="DFPBiaoKaiW5-ZhuIn"/>
              </a:rPr>
              <a:t>Lesson 3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236215"/>
      </p:ext>
    </p:extLst>
  </p:cSld>
  <p:clrMapOvr>
    <a:masterClrMapping/>
  </p:clrMapOvr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ＭＳ ゴシック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ゴシック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5132</TotalTime>
  <Words>986</Words>
  <Application>Microsoft Macintosh PowerPoint</Application>
  <PresentationFormat>On-screen Show (4:3)</PresentationFormat>
  <Paragraphs>356</Paragraphs>
  <Slides>52</Slides>
  <Notes>2</Notes>
  <HiddenSlides>0</HiddenSlides>
  <MMClips>8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64" baseType="lpstr">
      <vt:lpstr>Calibri</vt:lpstr>
      <vt:lpstr>DFPBiaoKaiW5-PoIn1</vt:lpstr>
      <vt:lpstr>DFPBiaoKaiW5-PoIn2</vt:lpstr>
      <vt:lpstr>DFPBiaoKaiW5-PoIn4</vt:lpstr>
      <vt:lpstr>DFPBiaoKaiW5-ZhuIn</vt:lpstr>
      <vt:lpstr>Georgia</vt:lpstr>
      <vt:lpstr>ＭＳ Ｐゴシック</vt:lpstr>
      <vt:lpstr>ＭＳ ゴシック</vt:lpstr>
      <vt:lpstr>Trebuchet MS</vt:lpstr>
      <vt:lpstr>微軟正黑體</vt:lpstr>
      <vt:lpstr>Arial</vt:lpstr>
      <vt:lpstr>Slipstream</vt:lpstr>
      <vt:lpstr>Lesson 1 </vt:lpstr>
      <vt:lpstr>PowerPoint Presentation</vt:lpstr>
      <vt:lpstr>月相</vt:lpstr>
      <vt:lpstr>月相</vt:lpstr>
      <vt:lpstr>月相</vt:lpstr>
      <vt:lpstr>Lesson 2 </vt:lpstr>
      <vt:lpstr>PowerPoint Presentation</vt:lpstr>
      <vt:lpstr>PowerPoint Presentation</vt:lpstr>
      <vt:lpstr>Lesson 3 </vt:lpstr>
      <vt:lpstr> 一個物品擋住光會形成什麼？  </vt:lpstr>
      <vt:lpstr>影子永遠指著哪一個方向？  </vt:lpstr>
      <vt:lpstr>以下哪一個不會影響一根柱子的影子的長短？   </vt:lpstr>
      <vt:lpstr>以下的圖表，可能是在一天中的哪一個時間？ </vt:lpstr>
      <vt:lpstr>哪一根柱子的影子，是在中午的時候？ </vt:lpstr>
      <vt:lpstr>如果你面向太陽，你的影子會在你的哪裡？ </vt:lpstr>
      <vt:lpstr>一年當中，哪時候的影子是最長？ </vt:lpstr>
      <vt:lpstr>一年當中，哪時候的影子是最短？ </vt:lpstr>
      <vt:lpstr>一天當中什麼時候的影子最短？ </vt:lpstr>
      <vt:lpstr>一天當中什麼時候的影子最長？ </vt:lpstr>
      <vt:lpstr>影子永遠指著哪一個方向？ </vt:lpstr>
      <vt:lpstr>Lesson 4  在一天當中，太陽看起來從天空的一邊橫跨到另外一邊的原因是？ </vt:lpstr>
      <vt:lpstr>Lesson 4</vt:lpstr>
      <vt:lpstr>太陽每天從哪一邊升起？ </vt:lpstr>
      <vt:lpstr>    </vt:lpstr>
      <vt:lpstr>地球面向太陽是一天的哪時候？ </vt:lpstr>
      <vt:lpstr>地球背向太陽是一天的哪時候？ </vt:lpstr>
      <vt:lpstr>為什麼會有白天和夜晚？ </vt:lpstr>
      <vt:lpstr>為什麼會有不同的季節？ </vt:lpstr>
      <vt:lpstr>23.5 度</vt:lpstr>
      <vt:lpstr>地球自轉一週需要多久的時間？ </vt:lpstr>
      <vt:lpstr>月球公轉地球一週需要多久的時間？ </vt:lpstr>
      <vt:lpstr>地球公轉太陽一週需要多久的時間？ </vt:lpstr>
      <vt:lpstr>PowerPoint Presentation</vt:lpstr>
      <vt:lpstr>月亮不會發光，為什麼我們還可以看得到月亮？ </vt:lpstr>
      <vt:lpstr>為什麼月亮每天有不同的月相？ </vt:lpstr>
      <vt:lpstr>哪一顆星球是地球的衛星？ </vt:lpstr>
      <vt:lpstr>圖片中，繞著太陽運轉的是什麼星球 ？ </vt:lpstr>
      <vt:lpstr>PowerPoint Presentation</vt:lpstr>
      <vt:lpstr>哪時候是到外面觀賞月亮的最好時間？  </vt:lpstr>
      <vt:lpstr>從新月到滿月需要多久的時間？   </vt:lpstr>
      <vt:lpstr>圖片中是哪種月相？</vt:lpstr>
      <vt:lpstr>這可能是什麼月？</vt:lpstr>
      <vt:lpstr>PowerPoint Presentation</vt:lpstr>
      <vt:lpstr>許多的星星聚在一起，組成的圖形是什麼？ </vt:lpstr>
      <vt:lpstr>為什麼我們在冬天和夏天會看到不同的星星？ </vt:lpstr>
      <vt:lpstr>a. 地球自轉  b. 月亮繞著地球公轉  d. 地球繞著太陽公轉 </vt:lpstr>
      <vt:lpstr>哪裡是最適合建望遠鏡台的地方？ </vt:lpstr>
      <vt:lpstr>哪一種科學儀器 (instrument) ,可以幫助我們看到遠方的事物？ </vt:lpstr>
      <vt:lpstr>為什麼太陽看起來是最大的星星？ </vt:lpstr>
      <vt:lpstr>太陽系的行星</vt:lpstr>
      <vt:lpstr>太陽系的行星</vt:lpstr>
      <vt:lpstr>Inner Planet /內行星</vt:lpstr>
    </vt:vector>
  </TitlesOfParts>
  <Company>Meyerholz</Company>
  <LinksUpToDate>false</LinksUpToDate>
  <SharedDoc>false</SharedDoc>
  <HyperlinksChanged>false</HyperlinksChanged>
  <AppVersion>15.0038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Meyerholz</dc:creator>
  <cp:lastModifiedBy>Microsoft Office User</cp:lastModifiedBy>
  <cp:revision>167</cp:revision>
  <dcterms:created xsi:type="dcterms:W3CDTF">2011-10-20T04:13:33Z</dcterms:created>
  <dcterms:modified xsi:type="dcterms:W3CDTF">2017-10-07T14:46:59Z</dcterms:modified>
</cp:coreProperties>
</file>